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wmf" ContentType="image/x-wmf"/>
  <Override PartName="/ppt/notesSlides/notesSlide27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Default Extension="wav" ContentType="audio/wav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Default Extension="vml" ContentType="application/vnd.openxmlformats-officedocument.vmlDrawing"/>
  <Override PartName="/ppt/notesSlides/notesSlide31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notesSlides/notesSlide29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</p:sldMasterIdLst>
  <p:notesMasterIdLst>
    <p:notesMasterId r:id="rId39"/>
  </p:notesMasterIdLst>
  <p:handoutMasterIdLst>
    <p:handoutMasterId r:id="rId40"/>
  </p:handoutMasterIdLst>
  <p:sldIdLst>
    <p:sldId id="424" r:id="rId2"/>
    <p:sldId id="426" r:id="rId3"/>
    <p:sldId id="412" r:id="rId4"/>
    <p:sldId id="413" r:id="rId5"/>
    <p:sldId id="425" r:id="rId6"/>
    <p:sldId id="265" r:id="rId7"/>
    <p:sldId id="266" r:id="rId8"/>
    <p:sldId id="414" r:id="rId9"/>
    <p:sldId id="273" r:id="rId10"/>
    <p:sldId id="274" r:id="rId11"/>
    <p:sldId id="275" r:id="rId12"/>
    <p:sldId id="278" r:id="rId13"/>
    <p:sldId id="279" r:id="rId14"/>
    <p:sldId id="280" r:id="rId15"/>
    <p:sldId id="416" r:id="rId16"/>
    <p:sldId id="285" r:id="rId17"/>
    <p:sldId id="286" r:id="rId18"/>
    <p:sldId id="288" r:id="rId19"/>
    <p:sldId id="290" r:id="rId20"/>
    <p:sldId id="291" r:id="rId21"/>
    <p:sldId id="292" r:id="rId22"/>
    <p:sldId id="420" r:id="rId23"/>
    <p:sldId id="293" r:id="rId24"/>
    <p:sldId id="418" r:id="rId25"/>
    <p:sldId id="419" r:id="rId26"/>
    <p:sldId id="299" r:id="rId27"/>
    <p:sldId id="300" r:id="rId28"/>
    <p:sldId id="304" r:id="rId29"/>
    <p:sldId id="421" r:id="rId30"/>
    <p:sldId id="371" r:id="rId31"/>
    <p:sldId id="422" r:id="rId32"/>
    <p:sldId id="376" r:id="rId33"/>
    <p:sldId id="377" r:id="rId34"/>
    <p:sldId id="423" r:id="rId35"/>
    <p:sldId id="380" r:id="rId36"/>
    <p:sldId id="395" r:id="rId37"/>
    <p:sldId id="396" r:id="rId38"/>
  </p:sldIdLst>
  <p:sldSz cx="9144000" cy="6858000" type="screen4x3"/>
  <p:notesSz cx="6858000" cy="91440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</p:showPr>
  <p:clrMru>
    <a:srgbClr val="DAEDD1"/>
    <a:srgbClr val="C4E3B5"/>
    <a:srgbClr val="663300"/>
    <a:srgbClr val="1C4E35"/>
    <a:srgbClr val="FFFFFF"/>
    <a:srgbClr val="B2B2B2"/>
    <a:srgbClr val="776139"/>
    <a:srgbClr val="FF00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vertBarState="maximized"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-1248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audio10.wav>
</file>

<file path=ppt/media/audio11.wav>
</file>

<file path=ppt/media/audio12.wav>
</file>

<file path=ppt/media/audio13.wav>
</file>

<file path=ppt/media/audio14.wav>
</file>

<file path=ppt/media/audio15.wav>
</file>

<file path=ppt/media/audio16.wav>
</file>

<file path=ppt/media/audio17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image1.jpeg>
</file>

<file path=ppt/media/image2.jpeg>
</file>

<file path=ppt/media/image3.png>
</file>

<file path=ppt/media/image4.png>
</file>

<file path=ppt/media/image5.png>
</file>

<file path=ppt/media/image6.wm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9350" y="692150"/>
            <a:ext cx="4559300" cy="34163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051" name="Rectangle 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938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23939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</a:t>
            </a:r>
          </a:p>
        </p:txBody>
      </p:sp>
      <p:sp>
        <p:nvSpPr>
          <p:cNvPr id="423940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23941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2394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2394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1379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13</a:t>
            </a:r>
          </a:p>
        </p:txBody>
      </p:sp>
      <p:sp>
        <p:nvSpPr>
          <p:cNvPr id="101380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1381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138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0138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342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14</a:t>
            </a:r>
          </a:p>
        </p:txBody>
      </p:sp>
      <p:sp>
        <p:nvSpPr>
          <p:cNvPr id="10342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342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343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0343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9571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17</a:t>
            </a:r>
          </a:p>
        </p:txBody>
      </p:sp>
      <p:sp>
        <p:nvSpPr>
          <p:cNvPr id="109572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9573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957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0957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11619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18</a:t>
            </a:r>
          </a:p>
        </p:txBody>
      </p:sp>
      <p:sp>
        <p:nvSpPr>
          <p:cNvPr id="111620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11621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1162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1162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1366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19</a:t>
            </a:r>
          </a:p>
        </p:txBody>
      </p:sp>
      <p:sp>
        <p:nvSpPr>
          <p:cNvPr id="11366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1366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1367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1367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06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2390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24</a:t>
            </a:r>
          </a:p>
        </p:txBody>
      </p:sp>
      <p:sp>
        <p:nvSpPr>
          <p:cNvPr id="12390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2390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2391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2391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25955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25</a:t>
            </a:r>
          </a:p>
        </p:txBody>
      </p:sp>
      <p:sp>
        <p:nvSpPr>
          <p:cNvPr id="125956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25957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2595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25959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0051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27</a:t>
            </a:r>
          </a:p>
        </p:txBody>
      </p:sp>
      <p:sp>
        <p:nvSpPr>
          <p:cNvPr id="130052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0053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005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3005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414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29</a:t>
            </a:r>
          </a:p>
        </p:txBody>
      </p:sp>
      <p:sp>
        <p:nvSpPr>
          <p:cNvPr id="13414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414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415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3415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28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6195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30</a:t>
            </a:r>
          </a:p>
        </p:txBody>
      </p:sp>
      <p:sp>
        <p:nvSpPr>
          <p:cNvPr id="136196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6197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619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36199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8243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31</a:t>
            </a:r>
          </a:p>
        </p:txBody>
      </p:sp>
      <p:sp>
        <p:nvSpPr>
          <p:cNvPr id="138244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8245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824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38247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14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0291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32</a:t>
            </a:r>
          </a:p>
        </p:txBody>
      </p:sp>
      <p:sp>
        <p:nvSpPr>
          <p:cNvPr id="140292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0293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029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4029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10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12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2579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38</a:t>
            </a:r>
          </a:p>
        </p:txBody>
      </p:sp>
      <p:sp>
        <p:nvSpPr>
          <p:cNvPr id="152580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2581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258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5258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462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39</a:t>
            </a:r>
          </a:p>
        </p:txBody>
      </p:sp>
      <p:sp>
        <p:nvSpPr>
          <p:cNvPr id="15462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462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463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5463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2819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43</a:t>
            </a:r>
          </a:p>
        </p:txBody>
      </p:sp>
      <p:sp>
        <p:nvSpPr>
          <p:cNvPr id="162820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2821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282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6282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167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396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34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0035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110</a:t>
            </a:r>
          </a:p>
        </p:txBody>
      </p:sp>
      <p:sp>
        <p:nvSpPr>
          <p:cNvPr id="300036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0037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003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300039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18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74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0275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115</a:t>
            </a:r>
          </a:p>
        </p:txBody>
      </p:sp>
      <p:sp>
        <p:nvSpPr>
          <p:cNvPr id="310276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0277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027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310279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22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2323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116</a:t>
            </a:r>
          </a:p>
        </p:txBody>
      </p:sp>
      <p:sp>
        <p:nvSpPr>
          <p:cNvPr id="312324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2325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232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312327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20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6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846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119</a:t>
            </a:r>
          </a:p>
        </p:txBody>
      </p:sp>
      <p:sp>
        <p:nvSpPr>
          <p:cNvPr id="31846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846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847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31847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8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4918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134</a:t>
            </a:r>
          </a:p>
        </p:txBody>
      </p:sp>
      <p:sp>
        <p:nvSpPr>
          <p:cNvPr id="34918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4918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4919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34919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34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51235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135</a:t>
            </a:r>
          </a:p>
        </p:txBody>
      </p:sp>
      <p:sp>
        <p:nvSpPr>
          <p:cNvPr id="351236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51237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5123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351239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398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25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294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4</a:t>
            </a:r>
          </a:p>
        </p:txBody>
      </p:sp>
      <p:sp>
        <p:nvSpPr>
          <p:cNvPr id="8294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294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295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8295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4995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5</a:t>
            </a:r>
          </a:p>
        </p:txBody>
      </p:sp>
      <p:sp>
        <p:nvSpPr>
          <p:cNvPr id="84996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4997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499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84999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00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99331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12</a:t>
            </a:r>
          </a:p>
        </p:txBody>
      </p:sp>
      <p:sp>
        <p:nvSpPr>
          <p:cNvPr id="99332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99333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9933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9933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7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23A0195-008E-4348-94C9-8B3E21B72466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7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5590CF1-917D-4D36-AF11-192E20B56CBE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7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99629DE-C9C7-44D9-B36C-66BA0CBC52B0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ítulo y tab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abla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Capítulo 7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4394BB38-1FD3-4B4D-B20E-114B362EB627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Capítulo 7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7B5DCE1D-A929-442D-B492-236349D9FC82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7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706D0C6-1015-4D58-9FC7-E4759CBB053B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7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89E26C5-E14C-4673-B03B-34CCE6B31007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7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E38D3CA-310E-4585-B746-4F50E577A147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7</a:t>
            </a:r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EE3D33-45E9-4C5A-AA25-C40A0CCBFD36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7</a:t>
            </a:r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2275EBF-BA4C-45B7-BC5C-53F3EBE6BC1F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7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632C2D-A8A7-46FE-A056-B6209350738C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7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1F1F66-86F8-4BD1-9672-89FE3D46C60F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7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786AE56-21F0-49E5-AF8D-7F0CFFBBF0A4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21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smtClean="0"/>
              <a:t>Haga clic para cambiar el estilo de título	</a:t>
            </a:r>
          </a:p>
        </p:txBody>
      </p:sp>
      <p:sp>
        <p:nvSpPr>
          <p:cNvPr id="393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</a:p>
        </p:txBody>
      </p:sp>
      <p:sp>
        <p:nvSpPr>
          <p:cNvPr id="39322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s-ES"/>
          </a:p>
        </p:txBody>
      </p:sp>
      <p:sp>
        <p:nvSpPr>
          <p:cNvPr id="3932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r>
              <a:rPr lang="es-ES"/>
              <a:t>Capítulo 7</a:t>
            </a:r>
          </a:p>
        </p:txBody>
      </p:sp>
      <p:sp>
        <p:nvSpPr>
          <p:cNvPr id="39322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69BA1764-B36C-4490-899E-189DED991A0A}" type="slidenum">
              <a:rPr lang="es-ES"/>
              <a:pPr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p:hf hdr="0" dt="0"/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1.wav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hyperlink" Target="mailto:sancheza@ugr.es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7.wav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8.wav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9.wav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0.wav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1.wav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2.wav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audio13.wav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png"/><Relationship Id="rId5" Type="http://schemas.openxmlformats.org/officeDocument/2006/relationships/oleObject" Target="../embeddings/oleObject1.bin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14.wav"/><Relationship Id="rId4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5.wav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6.wav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7.wav"/><Relationship Id="rId4" Type="http://schemas.openxmlformats.org/officeDocument/2006/relationships/image" Target="../media/image8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.wav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3.wav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4.wav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audio6.wav"/><Relationship Id="rId1" Type="http://schemas.openxmlformats.org/officeDocument/2006/relationships/audio" Target="../media/audio5.wa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B3517-176C-493A-8498-0E9A37E3F630}" type="slidenum">
              <a:rPr lang="es-ES"/>
              <a:pPr/>
              <a:t>1</a:t>
            </a:fld>
            <a:endParaRPr lang="es-ES"/>
          </a:p>
        </p:txBody>
      </p:sp>
      <p:sp>
        <p:nvSpPr>
          <p:cNvPr id="422914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22915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2291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2501900" y="2384425"/>
            <a:ext cx="6172200" cy="1143000"/>
          </a:xfrm>
          <a:noFill/>
          <a:ln/>
        </p:spPr>
        <p:txBody>
          <a:bodyPr lIns="90488" tIns="44450" rIns="90488" bIns="44450" anchor="b"/>
          <a:lstStyle/>
          <a:p>
            <a:r>
              <a:rPr lang="en-US" b="1" dirty="0" err="1"/>
              <a:t>Capítulo</a:t>
            </a:r>
            <a:r>
              <a:rPr lang="en-US" b="1" dirty="0"/>
              <a:t> 7 </a:t>
            </a:r>
            <a:br>
              <a:rPr lang="en-US" b="1" dirty="0"/>
            </a:br>
            <a:r>
              <a:rPr lang="en-US" dirty="0"/>
              <a:t>La </a:t>
            </a:r>
            <a:r>
              <a:rPr lang="en-US" dirty="0" err="1"/>
              <a:t>competencia</a:t>
            </a:r>
            <a:r>
              <a:rPr lang="en-US" dirty="0"/>
              <a:t> </a:t>
            </a:r>
            <a:r>
              <a:rPr lang="en-US" dirty="0" err="1" smtClean="0"/>
              <a:t>monopolística</a:t>
            </a:r>
            <a:r>
              <a:rPr lang="en-US" dirty="0" smtClean="0"/>
              <a:t> </a:t>
            </a:r>
            <a:r>
              <a:rPr lang="en-US" dirty="0"/>
              <a:t>y el </a:t>
            </a:r>
            <a:r>
              <a:rPr lang="en-US" dirty="0" err="1"/>
              <a:t>oligopolio</a:t>
            </a:r>
            <a:endParaRPr lang="en-US" sz="4800" dirty="0"/>
          </a:p>
        </p:txBody>
      </p:sp>
      <p:sp>
        <p:nvSpPr>
          <p:cNvPr id="422917" name="Line 5"/>
          <p:cNvSpPr>
            <a:spLocks noChangeShapeType="1"/>
          </p:cNvSpPr>
          <p:nvPr/>
        </p:nvSpPr>
        <p:spPr bwMode="auto">
          <a:xfrm>
            <a:off x="900113" y="5837238"/>
            <a:ext cx="739775" cy="0"/>
          </a:xfrm>
          <a:prstGeom prst="line">
            <a:avLst/>
          </a:prstGeom>
          <a:noFill/>
          <a:ln w="38100">
            <a:solidFill>
              <a:srgbClr val="FFFFFF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22918" name="Rectangle 6"/>
          <p:cNvSpPr>
            <a:spLocks noChangeArrowheads="1"/>
          </p:cNvSpPr>
          <p:nvPr/>
        </p:nvSpPr>
        <p:spPr bwMode="auto">
          <a:xfrm>
            <a:off x="1420813" y="4987925"/>
            <a:ext cx="7134225" cy="13525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/>
            </a:r>
            <a:br>
              <a:rPr lang="en-US" sz="2800" b="1" dirty="0">
                <a:solidFill>
                  <a:schemeClr val="tx2"/>
                </a:solidFill>
              </a:rPr>
            </a:br>
            <a:r>
              <a:rPr lang="en-US" sz="2800" b="1" dirty="0">
                <a:solidFill>
                  <a:schemeClr val="tx2"/>
                </a:solidFill>
              </a:rPr>
              <a:t> </a:t>
            </a:r>
            <a:r>
              <a:rPr lang="es-ES" sz="2800" b="1" dirty="0">
                <a:solidFill>
                  <a:schemeClr val="tx2"/>
                </a:solidFill>
              </a:rPr>
              <a:t> </a:t>
            </a:r>
            <a:br>
              <a:rPr lang="es-ES" sz="2800" b="1" dirty="0">
                <a:solidFill>
                  <a:schemeClr val="tx2"/>
                </a:solidFill>
              </a:rPr>
            </a:br>
            <a:r>
              <a:rPr lang="es-ES" sz="2800" b="1" dirty="0">
                <a:solidFill>
                  <a:schemeClr val="tx2"/>
                </a:solidFill>
              </a:rPr>
              <a:t/>
            </a:r>
            <a:br>
              <a:rPr lang="es-ES" sz="2800" b="1" dirty="0">
                <a:solidFill>
                  <a:schemeClr val="tx2"/>
                </a:solidFill>
              </a:rPr>
            </a:br>
            <a:r>
              <a:rPr lang="es-ES" sz="2800" b="1" dirty="0">
                <a:solidFill>
                  <a:schemeClr val="tx2"/>
                </a:solidFill>
              </a:rPr>
              <a:t/>
            </a:r>
            <a:br>
              <a:rPr lang="es-ES" sz="2800" b="1" dirty="0">
                <a:solidFill>
                  <a:schemeClr val="tx2"/>
                </a:solidFill>
              </a:rPr>
            </a:br>
            <a:r>
              <a:rPr lang="es-ES" sz="2400" dirty="0">
                <a:solidFill>
                  <a:schemeClr val="tx2"/>
                </a:solidFill>
              </a:rPr>
              <a:t>Ángeles Sánchez Domínguez </a:t>
            </a:r>
            <a:br>
              <a:rPr lang="es-ES" sz="2400" dirty="0">
                <a:solidFill>
                  <a:schemeClr val="tx2"/>
                </a:solidFill>
              </a:rPr>
            </a:br>
            <a:r>
              <a:rPr lang="es-ES" sz="2400" dirty="0">
                <a:solidFill>
                  <a:schemeClr val="tx2"/>
                </a:solidFill>
              </a:rPr>
              <a:t>Departamento Economía Aplicada</a:t>
            </a:r>
            <a:br>
              <a:rPr lang="es-ES" sz="2400" dirty="0">
                <a:solidFill>
                  <a:schemeClr val="tx2"/>
                </a:solidFill>
              </a:rPr>
            </a:br>
            <a:r>
              <a:rPr lang="es-ES" sz="2400" dirty="0">
                <a:solidFill>
                  <a:schemeClr val="tx2"/>
                </a:solidFill>
              </a:rPr>
              <a:t>Universidad de Granada</a:t>
            </a:r>
            <a:br>
              <a:rPr lang="es-ES" sz="2400" dirty="0">
                <a:solidFill>
                  <a:schemeClr val="tx2"/>
                </a:solidFill>
              </a:rPr>
            </a:br>
            <a:r>
              <a:rPr lang="es-ES" sz="2400" dirty="0">
                <a:solidFill>
                  <a:schemeClr val="tx2"/>
                </a:solidFill>
                <a:hlinkClick r:id="rId4"/>
              </a:rPr>
              <a:t>sancheza@ugr.es</a:t>
            </a:r>
            <a:r>
              <a:rPr lang="es-ES" sz="2400" dirty="0">
                <a:solidFill>
                  <a:schemeClr val="tx2"/>
                </a:solidFill>
              </a:rPr>
              <a:t/>
            </a:r>
            <a:br>
              <a:rPr lang="es-ES" sz="2400" dirty="0">
                <a:solidFill>
                  <a:schemeClr val="tx2"/>
                </a:solidFill>
              </a:rPr>
            </a:br>
            <a:r>
              <a:rPr lang="es-ES" sz="2400" dirty="0" smtClean="0">
                <a:solidFill>
                  <a:schemeClr val="tx2"/>
                </a:solidFill>
              </a:rPr>
              <a:t>PRADRO2 de la UGR</a:t>
            </a:r>
            <a:r>
              <a:rPr lang="es-ES" sz="2400" dirty="0" smtClean="0"/>
              <a:t> (https://prado.ugr.es/moodle/)</a:t>
            </a:r>
          </a:p>
          <a:p>
            <a:pPr algn="ctr"/>
            <a:endParaRPr lang="es-ES" sz="2400" dirty="0">
              <a:solidFill>
                <a:schemeClr val="tx2"/>
              </a:solidFill>
            </a:endParaRPr>
          </a:p>
        </p:txBody>
      </p:sp>
      <p:sp>
        <p:nvSpPr>
          <p:cNvPr id="422919" name="AutoShape 7" descr="9k="/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</p:spPr>
        <p:txBody>
          <a:bodyPr/>
          <a:lstStyle/>
          <a:p>
            <a:endParaRPr lang="es-ES"/>
          </a:p>
        </p:txBody>
      </p:sp>
      <p:sp>
        <p:nvSpPr>
          <p:cNvPr id="422920" name="AutoShape 8" descr="9k="/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</p:spPr>
        <p:txBody>
          <a:bodyPr/>
          <a:lstStyle/>
          <a:p>
            <a:endParaRPr lang="es-ES"/>
          </a:p>
        </p:txBody>
      </p:sp>
      <p:sp>
        <p:nvSpPr>
          <p:cNvPr id="422921" name="AutoShape 9" descr="9k="/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</p:spPr>
        <p:txBody>
          <a:bodyPr/>
          <a:lstStyle/>
          <a:p>
            <a:endParaRPr lang="es-ES"/>
          </a:p>
        </p:txBody>
      </p:sp>
      <p:sp>
        <p:nvSpPr>
          <p:cNvPr id="422922" name="AutoShape 10" descr="9k="/>
          <p:cNvSpPr>
            <a:spLocks noChangeAspect="1" noChangeArrowheads="1"/>
          </p:cNvSpPr>
          <p:nvPr/>
        </p:nvSpPr>
        <p:spPr bwMode="auto">
          <a:xfrm>
            <a:off x="168275" y="46038"/>
            <a:ext cx="304800" cy="304800"/>
          </a:xfrm>
          <a:prstGeom prst="rect">
            <a:avLst/>
          </a:prstGeom>
          <a:noFill/>
        </p:spPr>
        <p:txBody>
          <a:bodyPr/>
          <a:lstStyle/>
          <a:p>
            <a:endParaRPr lang="es-ES"/>
          </a:p>
        </p:txBody>
      </p:sp>
      <p:sp>
        <p:nvSpPr>
          <p:cNvPr id="422923" name="AutoShape 11" descr="9k="/>
          <p:cNvSpPr>
            <a:spLocks noChangeAspect="1" noChangeArrowheads="1"/>
          </p:cNvSpPr>
          <p:nvPr/>
        </p:nvSpPr>
        <p:spPr bwMode="auto">
          <a:xfrm>
            <a:off x="1857375" y="1433513"/>
            <a:ext cx="5429250" cy="3990975"/>
          </a:xfrm>
          <a:prstGeom prst="rect">
            <a:avLst/>
          </a:prstGeom>
          <a:noFill/>
        </p:spPr>
        <p:txBody>
          <a:bodyPr/>
          <a:lstStyle/>
          <a:p>
            <a:endParaRPr lang="es-ES"/>
          </a:p>
        </p:txBody>
      </p:sp>
      <p:pic>
        <p:nvPicPr>
          <p:cNvPr id="422924" name="Picture 12" descr="ANd9GcQwlajfxUWiwsNBF1EsKObUW9mIAhKIYLSaVNv1qCYRQRKmi47Z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1825625"/>
            <a:ext cx="2466975" cy="1847850"/>
          </a:xfrm>
          <a:prstGeom prst="rect">
            <a:avLst/>
          </a:prstGeom>
          <a:noFill/>
        </p:spPr>
      </p:pic>
      <p:pic>
        <p:nvPicPr>
          <p:cNvPr id="422925" name="Picture 13" descr="ANd9GcQJekwjk6Y3FHADQGLudBAjV_4g15uJ5L0p91SYQ95cFdLEwEfIbA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0" y="0"/>
            <a:ext cx="2466975" cy="1847850"/>
          </a:xfrm>
          <a:prstGeom prst="rect">
            <a:avLst/>
          </a:prstGeom>
          <a:noFill/>
        </p:spPr>
      </p:pic>
      <p:pic>
        <p:nvPicPr>
          <p:cNvPr id="16" name="Introducción del tema">
            <a:hlinkClick r:id="" action="ppaction://media"/>
          </p:cNvPr>
          <p:cNvPicPr>
            <a:picLocks noRot="1" noChangeAspect="1"/>
          </p:cNvPicPr>
          <p:nvPr>
            <a:wavAudioFile r:embed="rId1" name="Introducción del tema"/>
          </p:nvPr>
        </p:nvPicPr>
        <p:blipFill>
          <a:blip r:embed="rId7"/>
          <a:stretch>
            <a:fillRect/>
          </a:stretch>
        </p:blipFill>
        <p:spPr>
          <a:xfrm>
            <a:off x="3129196" y="833202"/>
            <a:ext cx="650823" cy="650823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61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2108D-C6A3-4789-AB45-13CB1CDA939A}" type="slidenum">
              <a:rPr lang="es-ES"/>
              <a:pPr/>
              <a:t>10</a:t>
            </a:fld>
            <a:endParaRPr lang="es-ES"/>
          </a:p>
        </p:txBody>
      </p:sp>
      <p:sp>
        <p:nvSpPr>
          <p:cNvPr id="100354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0355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0357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738188" y="1517650"/>
            <a:ext cx="8405812" cy="4714875"/>
          </a:xfrm>
          <a:noFill/>
          <a:ln/>
        </p:spPr>
        <p:txBody>
          <a:bodyPr lIns="90488" tIns="44450" rIns="90488" bIns="44450"/>
          <a:lstStyle/>
          <a:p>
            <a:pPr>
              <a:spcBef>
                <a:spcPct val="70000"/>
              </a:spcBef>
            </a:pPr>
            <a:r>
              <a:rPr lang="en-US"/>
              <a:t>Observaciones (corto plazo):</a:t>
            </a:r>
          </a:p>
          <a:p>
            <a:pPr lvl="1">
              <a:buSzPct val="75000"/>
            </a:pPr>
            <a:r>
              <a:rPr lang="en-US"/>
              <a:t>Curva de demanda de pendiente negativa: producto diferenciado.</a:t>
            </a:r>
          </a:p>
          <a:p>
            <a:pPr lvl="1">
              <a:buSzPct val="75000"/>
            </a:pPr>
            <a:r>
              <a:rPr lang="en-US"/>
              <a:t>Demanda relativamente elástica: sustitutivos buenos. </a:t>
            </a:r>
          </a:p>
          <a:p>
            <a:pPr lvl="1">
              <a:buSzPct val="75000"/>
            </a:pPr>
            <a:r>
              <a:rPr lang="en-US" i="1"/>
              <a:t>IM &lt; P</a:t>
            </a:r>
            <a:endParaRPr lang="en-US"/>
          </a:p>
          <a:p>
            <a:pPr lvl="1">
              <a:buSzPct val="75000"/>
            </a:pPr>
            <a:r>
              <a:rPr lang="en-US"/>
              <a:t>Los beneficios se maximizan cuando </a:t>
            </a:r>
            <a:r>
              <a:rPr lang="en-US" i="1"/>
              <a:t>IM = CM.</a:t>
            </a:r>
            <a:endParaRPr lang="en-US"/>
          </a:p>
          <a:p>
            <a:pPr lvl="1">
              <a:buSzPct val="75000"/>
            </a:pPr>
            <a:r>
              <a:rPr lang="en-US"/>
              <a:t>Esta empresa obtiene beneficios económicos. </a:t>
            </a:r>
          </a:p>
        </p:txBody>
      </p:sp>
      <p:sp>
        <p:nvSpPr>
          <p:cNvPr id="100361" name="Rectangle 9"/>
          <p:cNvSpPr>
            <a:spLocks noGrp="1" noChangeArrowheads="1"/>
          </p:cNvSpPr>
          <p:nvPr>
            <p:ph type="title"/>
          </p:nvPr>
        </p:nvSpPr>
        <p:spPr>
          <a:xfrm>
            <a:off x="550863" y="277813"/>
            <a:ext cx="7983537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200"/>
              <a:t>1.3. El equilibrio a corto y largo plazo</a:t>
            </a:r>
            <a:endParaRPr lang="en-US" sz="3200"/>
          </a:p>
        </p:txBody>
      </p:sp>
    </p:spTree>
  </p:cSld>
  <p:clrMapOvr>
    <a:masterClrMapping/>
  </p:clrMapOvr>
  <p:transition spd="med">
    <p:zoom dir="in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62F18-0913-4902-838E-BC6918F6B74A}" type="slidenum">
              <a:rPr lang="es-ES"/>
              <a:pPr/>
              <a:t>11</a:t>
            </a:fld>
            <a:endParaRPr lang="es-ES"/>
          </a:p>
        </p:txBody>
      </p:sp>
      <p:sp>
        <p:nvSpPr>
          <p:cNvPr id="10240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2403" name="Rectangle 3"/>
          <p:cNvSpPr>
            <a:spLocks noChangeArrowheads="1"/>
          </p:cNvSpPr>
          <p:nvPr/>
        </p:nvSpPr>
        <p:spPr bwMode="auto">
          <a:xfrm>
            <a:off x="3276600" y="64008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240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219075" y="1049338"/>
            <a:ext cx="8493125" cy="4224337"/>
          </a:xfrm>
          <a:noFill/>
          <a:ln/>
        </p:spPr>
        <p:txBody>
          <a:bodyPr lIns="90488" tIns="44450" rIns="90488" bIns="44450"/>
          <a:lstStyle/>
          <a:p>
            <a:pPr>
              <a:spcBef>
                <a:spcPct val="70000"/>
              </a:spcBef>
              <a:spcAft>
                <a:spcPts val="600"/>
              </a:spcAft>
            </a:pPr>
            <a:r>
              <a:rPr lang="en-US" sz="2800" dirty="0" err="1"/>
              <a:t>Observaciones</a:t>
            </a:r>
            <a:r>
              <a:rPr lang="en-US" sz="2800" dirty="0"/>
              <a:t> (largo </a:t>
            </a:r>
            <a:r>
              <a:rPr lang="en-US" sz="2800" dirty="0" err="1"/>
              <a:t>plazo</a:t>
            </a:r>
            <a:r>
              <a:rPr lang="en-US" sz="2800" dirty="0"/>
              <a:t>):</a:t>
            </a:r>
          </a:p>
          <a:p>
            <a:pPr lvl="1" algn="just">
              <a:spcAft>
                <a:spcPts val="600"/>
              </a:spcAft>
              <a:buSzPct val="75000"/>
            </a:pPr>
            <a:r>
              <a:rPr lang="en-US" sz="2400" dirty="0"/>
              <a:t>Los </a:t>
            </a:r>
            <a:r>
              <a:rPr lang="en-US" sz="2400" dirty="0" err="1"/>
              <a:t>beneficios</a:t>
            </a:r>
            <a:r>
              <a:rPr lang="en-US" sz="2400" dirty="0"/>
              <a:t> </a:t>
            </a:r>
            <a:r>
              <a:rPr lang="en-US" sz="2400" dirty="0" err="1"/>
              <a:t>atraen</a:t>
            </a:r>
            <a:r>
              <a:rPr lang="en-US" sz="2400" dirty="0"/>
              <a:t> a </a:t>
            </a:r>
            <a:r>
              <a:rPr lang="en-US" sz="2400" dirty="0" err="1"/>
              <a:t>nuevas</a:t>
            </a:r>
            <a:r>
              <a:rPr lang="en-US" sz="2400" dirty="0"/>
              <a:t> </a:t>
            </a:r>
            <a:r>
              <a:rPr lang="en-US" sz="2400" dirty="0" err="1"/>
              <a:t>empresas</a:t>
            </a:r>
            <a:r>
              <a:rPr lang="en-US" sz="2400" dirty="0"/>
              <a:t> (hay </a:t>
            </a:r>
            <a:r>
              <a:rPr lang="en-US" sz="2400" dirty="0" err="1"/>
              <a:t>libertad</a:t>
            </a:r>
            <a:r>
              <a:rPr lang="en-US" sz="2400" dirty="0"/>
              <a:t> de </a:t>
            </a:r>
            <a:r>
              <a:rPr lang="en-US" sz="2400" dirty="0" err="1"/>
              <a:t>entrada</a:t>
            </a:r>
            <a:r>
              <a:rPr lang="en-US" sz="2400" dirty="0"/>
              <a:t>).</a:t>
            </a:r>
          </a:p>
          <a:p>
            <a:pPr lvl="1" algn="just">
              <a:spcAft>
                <a:spcPts val="600"/>
              </a:spcAft>
              <a:buSzPct val="75000"/>
            </a:pPr>
            <a:r>
              <a:rPr lang="en-US" sz="2400" dirty="0"/>
              <a:t>La </a:t>
            </a:r>
            <a:r>
              <a:rPr lang="en-US" sz="2400" dirty="0" err="1"/>
              <a:t>demanda</a:t>
            </a:r>
            <a:r>
              <a:rPr lang="en-US" sz="2400" dirty="0"/>
              <a:t> de la </a:t>
            </a:r>
            <a:r>
              <a:rPr lang="en-US" sz="2400" dirty="0" err="1"/>
              <a:t>empresa</a:t>
            </a:r>
            <a:r>
              <a:rPr lang="en-US" sz="2400" dirty="0"/>
              <a:t> </a:t>
            </a:r>
            <a:r>
              <a:rPr lang="en-US" sz="2400" dirty="0" err="1"/>
              <a:t>disminuirá</a:t>
            </a:r>
            <a:r>
              <a:rPr lang="en-US" sz="2400" dirty="0"/>
              <a:t> a D</a:t>
            </a:r>
            <a:r>
              <a:rPr lang="en-US" sz="2400" baseline="-25000" dirty="0"/>
              <a:t>LP</a:t>
            </a:r>
            <a:r>
              <a:rPr lang="en-US" sz="2400" dirty="0"/>
              <a:t>.</a:t>
            </a:r>
            <a:endParaRPr lang="en-US" sz="2400" baseline="-25000" dirty="0"/>
          </a:p>
          <a:p>
            <a:pPr lvl="1" algn="just">
              <a:spcAft>
                <a:spcPts val="600"/>
              </a:spcAft>
              <a:buSzPct val="75000"/>
            </a:pPr>
            <a:r>
              <a:rPr lang="en-US" sz="2400" dirty="0"/>
              <a:t>La </a:t>
            </a:r>
            <a:r>
              <a:rPr lang="en-US" sz="2400" dirty="0" err="1"/>
              <a:t>producción</a:t>
            </a:r>
            <a:r>
              <a:rPr lang="en-US" sz="2400" dirty="0"/>
              <a:t> y el </a:t>
            </a:r>
            <a:r>
              <a:rPr lang="en-US" sz="2400" dirty="0" err="1"/>
              <a:t>precio</a:t>
            </a:r>
            <a:r>
              <a:rPr lang="en-US" sz="2400" dirty="0"/>
              <a:t> de la </a:t>
            </a:r>
            <a:r>
              <a:rPr lang="en-US" sz="2400" dirty="0" err="1"/>
              <a:t>empresa</a:t>
            </a:r>
            <a:r>
              <a:rPr lang="en-US" sz="2400" dirty="0"/>
              <a:t> </a:t>
            </a:r>
            <a:r>
              <a:rPr lang="en-US" sz="2400" dirty="0" err="1"/>
              <a:t>caerán</a:t>
            </a:r>
            <a:r>
              <a:rPr lang="en-US" sz="2400" dirty="0"/>
              <a:t>. </a:t>
            </a:r>
          </a:p>
          <a:p>
            <a:pPr lvl="1" algn="just">
              <a:spcAft>
                <a:spcPts val="600"/>
              </a:spcAft>
              <a:buSzPct val="75000"/>
            </a:pPr>
            <a:r>
              <a:rPr lang="en-US" sz="2400" dirty="0"/>
              <a:t>La </a:t>
            </a:r>
            <a:r>
              <a:rPr lang="en-US" sz="2400" dirty="0" err="1"/>
              <a:t>producción</a:t>
            </a:r>
            <a:r>
              <a:rPr lang="en-US" sz="2400" dirty="0"/>
              <a:t> de la </a:t>
            </a:r>
            <a:r>
              <a:rPr lang="en-US" sz="2400" dirty="0" err="1"/>
              <a:t>industria</a:t>
            </a:r>
            <a:r>
              <a:rPr lang="en-US" sz="2400" dirty="0"/>
              <a:t> se </a:t>
            </a:r>
            <a:r>
              <a:rPr lang="en-US" sz="2400" dirty="0" err="1"/>
              <a:t>incrementará</a:t>
            </a:r>
            <a:r>
              <a:rPr lang="en-US" sz="2400" dirty="0"/>
              <a:t>.</a:t>
            </a:r>
          </a:p>
          <a:p>
            <a:pPr lvl="1" algn="just">
              <a:spcAft>
                <a:spcPts val="600"/>
              </a:spcAft>
              <a:buSzPct val="75000"/>
            </a:pPr>
            <a:r>
              <a:rPr lang="en-US" sz="2400" dirty="0"/>
              <a:t>No hay </a:t>
            </a:r>
            <a:r>
              <a:rPr lang="en-US" sz="2400" dirty="0" err="1"/>
              <a:t>beneficios</a:t>
            </a:r>
            <a:r>
              <a:rPr lang="en-US" sz="2400" dirty="0"/>
              <a:t> </a:t>
            </a:r>
            <a:r>
              <a:rPr lang="en-US" sz="2400" dirty="0" err="1"/>
              <a:t>económicos</a:t>
            </a:r>
            <a:r>
              <a:rPr lang="en-US" sz="2400" dirty="0"/>
              <a:t> (</a:t>
            </a:r>
            <a:r>
              <a:rPr lang="en-US" sz="2400" i="1" dirty="0"/>
              <a:t>P</a:t>
            </a:r>
            <a:r>
              <a:rPr lang="en-US" sz="2400" dirty="0"/>
              <a:t> = </a:t>
            </a:r>
            <a:r>
              <a:rPr lang="en-US" sz="2400" i="1" dirty="0" err="1"/>
              <a:t>CMe</a:t>
            </a:r>
            <a:r>
              <a:rPr lang="en-US" sz="2400" dirty="0"/>
              <a:t>). No obstante, </a:t>
            </a:r>
            <a:r>
              <a:rPr lang="en-US" sz="2400" dirty="0" err="1"/>
              <a:t>las</a:t>
            </a:r>
            <a:r>
              <a:rPr lang="en-US" sz="2400" dirty="0"/>
              <a:t> </a:t>
            </a:r>
            <a:r>
              <a:rPr lang="en-US" sz="2400" dirty="0" err="1"/>
              <a:t>empresas</a:t>
            </a:r>
            <a:r>
              <a:rPr lang="en-US" sz="2400" dirty="0"/>
              <a:t> </a:t>
            </a:r>
            <a:r>
              <a:rPr lang="en-US" sz="2400" dirty="0" err="1"/>
              <a:t>pueden</a:t>
            </a:r>
            <a:r>
              <a:rPr lang="en-US" sz="2400" dirty="0"/>
              <a:t> </a:t>
            </a:r>
            <a:r>
              <a:rPr lang="en-US" sz="2400" dirty="0" err="1"/>
              <a:t>tener</a:t>
            </a:r>
            <a:r>
              <a:rPr lang="en-US" sz="2400" dirty="0"/>
              <a:t> </a:t>
            </a:r>
            <a:r>
              <a:rPr lang="en-US" sz="2400" dirty="0" err="1"/>
              <a:t>costes</a:t>
            </a:r>
            <a:r>
              <a:rPr lang="en-US" sz="2400" dirty="0"/>
              <a:t> </a:t>
            </a:r>
            <a:r>
              <a:rPr lang="en-US" sz="2400" dirty="0" err="1"/>
              <a:t>diferentes</a:t>
            </a:r>
            <a:r>
              <a:rPr lang="en-US" sz="2400" dirty="0"/>
              <a:t> y </a:t>
            </a:r>
            <a:r>
              <a:rPr lang="en-US" sz="2400" dirty="0" err="1"/>
              <a:t>algunas</a:t>
            </a:r>
            <a:r>
              <a:rPr lang="en-US" sz="2400" dirty="0"/>
              <a:t> </a:t>
            </a:r>
            <a:r>
              <a:rPr lang="en-US" sz="2400" dirty="0" err="1"/>
              <a:t>marcas</a:t>
            </a:r>
            <a:r>
              <a:rPr lang="en-US" sz="2400" dirty="0"/>
              <a:t> ser </a:t>
            </a:r>
            <a:r>
              <a:rPr lang="en-US" sz="2400" dirty="0" err="1"/>
              <a:t>más</a:t>
            </a:r>
            <a:r>
              <a:rPr lang="en-US" sz="2400" dirty="0"/>
              <a:t> </a:t>
            </a:r>
            <a:r>
              <a:rPr lang="en-US" sz="2400" dirty="0" err="1"/>
              <a:t>conocidas</a:t>
            </a:r>
            <a:r>
              <a:rPr lang="en-US" sz="2400" dirty="0"/>
              <a:t> </a:t>
            </a:r>
            <a:r>
              <a:rPr lang="en-US" sz="2400" dirty="0" err="1"/>
              <a:t>que</a:t>
            </a:r>
            <a:r>
              <a:rPr lang="en-US" sz="2400" dirty="0"/>
              <a:t> </a:t>
            </a:r>
            <a:r>
              <a:rPr lang="en-US" sz="2400" dirty="0" err="1"/>
              <a:t>otras</a:t>
            </a:r>
            <a:r>
              <a:rPr lang="en-US" sz="2400" dirty="0"/>
              <a:t>. </a:t>
            </a:r>
            <a:r>
              <a:rPr lang="en-US" sz="2400" dirty="0" err="1"/>
              <a:t>Estas</a:t>
            </a:r>
            <a:r>
              <a:rPr lang="en-US" sz="2400" dirty="0"/>
              <a:t> </a:t>
            </a:r>
            <a:r>
              <a:rPr lang="en-US" sz="2400" dirty="0" err="1"/>
              <a:t>empresas</a:t>
            </a:r>
            <a:r>
              <a:rPr lang="en-US" sz="2400" dirty="0"/>
              <a:t> </a:t>
            </a:r>
            <a:r>
              <a:rPr lang="en-US" sz="2400" dirty="0" err="1"/>
              <a:t>pueden</a:t>
            </a:r>
            <a:r>
              <a:rPr lang="en-US" sz="2400" dirty="0"/>
              <a:t> </a:t>
            </a:r>
            <a:r>
              <a:rPr lang="en-US" sz="2400" dirty="0" err="1"/>
              <a:t>cobrar</a:t>
            </a:r>
            <a:r>
              <a:rPr lang="en-US" sz="2400" dirty="0"/>
              <a:t> </a:t>
            </a:r>
            <a:r>
              <a:rPr lang="en-US" sz="2400" dirty="0" err="1"/>
              <a:t>precios</a:t>
            </a:r>
            <a:r>
              <a:rPr lang="en-US" sz="2400" dirty="0"/>
              <a:t> </a:t>
            </a:r>
            <a:r>
              <a:rPr lang="en-US" sz="2400" dirty="0" err="1"/>
              <a:t>algo</a:t>
            </a:r>
            <a:r>
              <a:rPr lang="en-US" sz="2400" dirty="0"/>
              <a:t> </a:t>
            </a:r>
            <a:r>
              <a:rPr lang="en-US" sz="2400" dirty="0" err="1"/>
              <a:t>diferentes</a:t>
            </a:r>
            <a:r>
              <a:rPr lang="en-US" sz="2400" dirty="0"/>
              <a:t> y </a:t>
            </a:r>
            <a:r>
              <a:rPr lang="en-US" sz="2400" dirty="0" err="1"/>
              <a:t>obtener</a:t>
            </a:r>
            <a:r>
              <a:rPr lang="en-US" sz="2400" dirty="0"/>
              <a:t> </a:t>
            </a:r>
            <a:r>
              <a:rPr lang="en-US" sz="2400" dirty="0" err="1"/>
              <a:t>pequeños</a:t>
            </a:r>
            <a:r>
              <a:rPr lang="en-US" sz="2400" dirty="0"/>
              <a:t> </a:t>
            </a:r>
            <a:r>
              <a:rPr lang="en-US" sz="2400" dirty="0" err="1"/>
              <a:t>beneficios</a:t>
            </a:r>
            <a:r>
              <a:rPr lang="en-US" sz="2400" dirty="0"/>
              <a:t> </a:t>
            </a:r>
            <a:r>
              <a:rPr lang="en-US" sz="2400" dirty="0" err="1"/>
              <a:t>económicos</a:t>
            </a:r>
            <a:r>
              <a:rPr lang="en-US" sz="2400" dirty="0"/>
              <a:t>.</a:t>
            </a:r>
          </a:p>
          <a:p>
            <a:pPr lvl="1">
              <a:lnSpc>
                <a:spcPct val="80000"/>
              </a:lnSpc>
              <a:buSzPct val="75000"/>
            </a:pPr>
            <a:r>
              <a:rPr lang="en-US" sz="2400" i="1" dirty="0"/>
              <a:t>P</a:t>
            </a:r>
            <a:r>
              <a:rPr lang="en-US" sz="2400" dirty="0"/>
              <a:t> &gt; </a:t>
            </a:r>
            <a:r>
              <a:rPr lang="en-US" sz="2400" i="1" dirty="0"/>
              <a:t>CM:</a:t>
            </a:r>
            <a:r>
              <a:rPr lang="en-US" sz="2400" dirty="0"/>
              <a:t> </a:t>
            </a:r>
            <a:r>
              <a:rPr lang="en-US" sz="2400" dirty="0" err="1"/>
              <a:t>sigue</a:t>
            </a:r>
            <a:r>
              <a:rPr lang="en-US" sz="2400" dirty="0"/>
              <a:t> </a:t>
            </a:r>
            <a:r>
              <a:rPr lang="en-US" sz="2400" dirty="0" err="1"/>
              <a:t>teniendo</a:t>
            </a:r>
            <a:r>
              <a:rPr lang="en-US" sz="2400" dirty="0"/>
              <a:t> </a:t>
            </a:r>
            <a:r>
              <a:rPr lang="en-US" sz="2400" dirty="0" err="1"/>
              <a:t>poder</a:t>
            </a:r>
            <a:r>
              <a:rPr lang="en-US" sz="2400" dirty="0"/>
              <a:t> de </a:t>
            </a:r>
            <a:r>
              <a:rPr lang="en-US" sz="2400" dirty="0" err="1"/>
              <a:t>monopolio</a:t>
            </a:r>
            <a:r>
              <a:rPr lang="en-US" sz="2400" dirty="0"/>
              <a:t>. </a:t>
            </a:r>
          </a:p>
        </p:txBody>
      </p:sp>
      <p:sp>
        <p:nvSpPr>
          <p:cNvPr id="102409" name="Rectangle 9"/>
          <p:cNvSpPr>
            <a:spLocks noGrp="1" noChangeArrowheads="1"/>
          </p:cNvSpPr>
          <p:nvPr>
            <p:ph type="title"/>
          </p:nvPr>
        </p:nvSpPr>
        <p:spPr>
          <a:xfrm>
            <a:off x="550863" y="277813"/>
            <a:ext cx="7983537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200"/>
              <a:t>1.3. El equilibrio a corto y largo plazo</a:t>
            </a:r>
            <a:endParaRPr lang="en-US" sz="320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595" name="Group 51"/>
          <p:cNvGrpSpPr>
            <a:grpSpLocks/>
          </p:cNvGrpSpPr>
          <p:nvPr/>
        </p:nvGrpSpPr>
        <p:grpSpPr bwMode="auto">
          <a:xfrm>
            <a:off x="5154613" y="2220913"/>
            <a:ext cx="2339975" cy="1979612"/>
            <a:chOff x="3247" y="1399"/>
            <a:chExt cx="1474" cy="1247"/>
          </a:xfrm>
        </p:grpSpPr>
        <p:sp>
          <p:nvSpPr>
            <p:cNvPr id="108548" name="AutoShape 4"/>
            <p:cNvSpPr>
              <a:spLocks noChangeArrowheads="1"/>
            </p:cNvSpPr>
            <p:nvPr/>
          </p:nvSpPr>
          <p:spPr bwMode="auto">
            <a:xfrm rot="5400000">
              <a:off x="3744" y="2286"/>
              <a:ext cx="384" cy="336"/>
            </a:xfrm>
            <a:prstGeom prst="triangle">
              <a:avLst>
                <a:gd name="adj" fmla="val 49991"/>
              </a:avLst>
            </a:prstGeom>
            <a:solidFill>
              <a:srgbClr val="FFFF00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08581" name="Rectangle 37"/>
            <p:cNvSpPr>
              <a:spLocks noChangeArrowheads="1"/>
            </p:cNvSpPr>
            <p:nvPr/>
          </p:nvSpPr>
          <p:spPr bwMode="auto">
            <a:xfrm>
              <a:off x="3247" y="1399"/>
              <a:ext cx="1474" cy="372"/>
            </a:xfrm>
            <a:prstGeom prst="rect">
              <a:avLst/>
            </a:prstGeom>
            <a:noFill/>
            <a:ln w="12700">
              <a:solidFill>
                <a:schemeClr val="tx2"/>
              </a:solidFill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algn="ctr" eaLnBrk="0" hangingPunct="0"/>
              <a:r>
                <a:rPr lang="en-US" sz="1600" b="1"/>
                <a:t>Pérdida irrecuperable </a:t>
              </a:r>
            </a:p>
            <a:p>
              <a:pPr algn="ctr" eaLnBrk="0" hangingPunct="0"/>
              <a:r>
                <a:rPr lang="en-US" sz="1600" b="1"/>
                <a:t>de eficiencia</a:t>
              </a:r>
            </a:p>
          </p:txBody>
        </p:sp>
        <p:sp>
          <p:nvSpPr>
            <p:cNvPr id="108582" name="Line 38"/>
            <p:cNvSpPr>
              <a:spLocks noChangeShapeType="1"/>
            </p:cNvSpPr>
            <p:nvPr/>
          </p:nvSpPr>
          <p:spPr bwMode="auto">
            <a:xfrm flipH="1">
              <a:off x="3833" y="1815"/>
              <a:ext cx="63" cy="65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grpSp>
        <p:nvGrpSpPr>
          <p:cNvPr id="108589" name="Group 45"/>
          <p:cNvGrpSpPr>
            <a:grpSpLocks/>
          </p:cNvGrpSpPr>
          <p:nvPr/>
        </p:nvGrpSpPr>
        <p:grpSpPr bwMode="auto">
          <a:xfrm>
            <a:off x="765175" y="2481263"/>
            <a:ext cx="4008438" cy="1989137"/>
            <a:chOff x="482" y="1563"/>
            <a:chExt cx="2525" cy="1253"/>
          </a:xfrm>
        </p:grpSpPr>
        <p:sp>
          <p:nvSpPr>
            <p:cNvPr id="108557" name="Freeform 13"/>
            <p:cNvSpPr>
              <a:spLocks/>
            </p:cNvSpPr>
            <p:nvPr/>
          </p:nvSpPr>
          <p:spPr bwMode="auto">
            <a:xfrm>
              <a:off x="482" y="1855"/>
              <a:ext cx="2256" cy="543"/>
            </a:xfrm>
            <a:custGeom>
              <a:avLst/>
              <a:gdLst/>
              <a:ahLst/>
              <a:cxnLst>
                <a:cxn ang="0">
                  <a:pos x="0" y="15"/>
                </a:cxn>
                <a:cxn ang="0">
                  <a:pos x="17" y="31"/>
                </a:cxn>
                <a:cxn ang="0">
                  <a:pos x="39" y="47"/>
                </a:cxn>
                <a:cxn ang="0">
                  <a:pos x="92" y="91"/>
                </a:cxn>
                <a:cxn ang="0">
                  <a:pos x="153" y="142"/>
                </a:cxn>
                <a:cxn ang="0">
                  <a:pos x="219" y="202"/>
                </a:cxn>
                <a:cxn ang="0">
                  <a:pos x="289" y="261"/>
                </a:cxn>
                <a:cxn ang="0">
                  <a:pos x="363" y="316"/>
                </a:cxn>
                <a:cxn ang="0">
                  <a:pos x="433" y="364"/>
                </a:cxn>
                <a:cxn ang="0">
                  <a:pos x="495" y="404"/>
                </a:cxn>
                <a:cxn ang="0">
                  <a:pos x="551" y="435"/>
                </a:cxn>
                <a:cxn ang="0">
                  <a:pos x="608" y="459"/>
                </a:cxn>
                <a:cxn ang="0">
                  <a:pos x="661" y="479"/>
                </a:cxn>
                <a:cxn ang="0">
                  <a:pos x="714" y="495"/>
                </a:cxn>
                <a:cxn ang="0">
                  <a:pos x="823" y="518"/>
                </a:cxn>
                <a:cxn ang="0">
                  <a:pos x="932" y="534"/>
                </a:cxn>
                <a:cxn ang="0">
                  <a:pos x="1046" y="542"/>
                </a:cxn>
                <a:cxn ang="0">
                  <a:pos x="1165" y="542"/>
                </a:cxn>
                <a:cxn ang="0">
                  <a:pos x="1278" y="534"/>
                </a:cxn>
                <a:cxn ang="0">
                  <a:pos x="1392" y="518"/>
                </a:cxn>
                <a:cxn ang="0">
                  <a:pos x="1497" y="499"/>
                </a:cxn>
                <a:cxn ang="0">
                  <a:pos x="1602" y="479"/>
                </a:cxn>
                <a:cxn ang="0">
                  <a:pos x="1655" y="463"/>
                </a:cxn>
                <a:cxn ang="0">
                  <a:pos x="1708" y="443"/>
                </a:cxn>
                <a:cxn ang="0">
                  <a:pos x="1760" y="419"/>
                </a:cxn>
                <a:cxn ang="0">
                  <a:pos x="1813" y="388"/>
                </a:cxn>
                <a:cxn ang="0">
                  <a:pos x="1870" y="348"/>
                </a:cxn>
                <a:cxn ang="0">
                  <a:pos x="1931" y="301"/>
                </a:cxn>
                <a:cxn ang="0">
                  <a:pos x="1992" y="249"/>
                </a:cxn>
                <a:cxn ang="0">
                  <a:pos x="2054" y="190"/>
                </a:cxn>
                <a:cxn ang="0">
                  <a:pos x="2115" y="134"/>
                </a:cxn>
                <a:cxn ang="0">
                  <a:pos x="2167" y="83"/>
                </a:cxn>
                <a:cxn ang="0">
                  <a:pos x="2216" y="35"/>
                </a:cxn>
                <a:cxn ang="0">
                  <a:pos x="2255" y="0"/>
                </a:cxn>
              </a:cxnLst>
              <a:rect l="0" t="0" r="r" b="b"/>
              <a:pathLst>
                <a:path w="2256" h="543">
                  <a:moveTo>
                    <a:pt x="0" y="15"/>
                  </a:moveTo>
                  <a:lnTo>
                    <a:pt x="17" y="31"/>
                  </a:lnTo>
                  <a:lnTo>
                    <a:pt x="39" y="47"/>
                  </a:lnTo>
                  <a:lnTo>
                    <a:pt x="92" y="91"/>
                  </a:lnTo>
                  <a:lnTo>
                    <a:pt x="153" y="142"/>
                  </a:lnTo>
                  <a:lnTo>
                    <a:pt x="219" y="202"/>
                  </a:lnTo>
                  <a:lnTo>
                    <a:pt x="289" y="261"/>
                  </a:lnTo>
                  <a:lnTo>
                    <a:pt x="363" y="316"/>
                  </a:lnTo>
                  <a:lnTo>
                    <a:pt x="433" y="364"/>
                  </a:lnTo>
                  <a:lnTo>
                    <a:pt x="495" y="404"/>
                  </a:lnTo>
                  <a:lnTo>
                    <a:pt x="551" y="435"/>
                  </a:lnTo>
                  <a:lnTo>
                    <a:pt x="608" y="459"/>
                  </a:lnTo>
                  <a:lnTo>
                    <a:pt x="661" y="479"/>
                  </a:lnTo>
                  <a:lnTo>
                    <a:pt x="714" y="495"/>
                  </a:lnTo>
                  <a:lnTo>
                    <a:pt x="823" y="518"/>
                  </a:lnTo>
                  <a:lnTo>
                    <a:pt x="932" y="534"/>
                  </a:lnTo>
                  <a:lnTo>
                    <a:pt x="1046" y="542"/>
                  </a:lnTo>
                  <a:lnTo>
                    <a:pt x="1165" y="542"/>
                  </a:lnTo>
                  <a:lnTo>
                    <a:pt x="1278" y="534"/>
                  </a:lnTo>
                  <a:lnTo>
                    <a:pt x="1392" y="518"/>
                  </a:lnTo>
                  <a:lnTo>
                    <a:pt x="1497" y="499"/>
                  </a:lnTo>
                  <a:lnTo>
                    <a:pt x="1602" y="479"/>
                  </a:lnTo>
                  <a:lnTo>
                    <a:pt x="1655" y="463"/>
                  </a:lnTo>
                  <a:lnTo>
                    <a:pt x="1708" y="443"/>
                  </a:lnTo>
                  <a:lnTo>
                    <a:pt x="1760" y="419"/>
                  </a:lnTo>
                  <a:lnTo>
                    <a:pt x="1813" y="388"/>
                  </a:lnTo>
                  <a:lnTo>
                    <a:pt x="1870" y="348"/>
                  </a:lnTo>
                  <a:lnTo>
                    <a:pt x="1931" y="301"/>
                  </a:lnTo>
                  <a:lnTo>
                    <a:pt x="1992" y="249"/>
                  </a:lnTo>
                  <a:lnTo>
                    <a:pt x="2054" y="190"/>
                  </a:lnTo>
                  <a:lnTo>
                    <a:pt x="2115" y="134"/>
                  </a:lnTo>
                  <a:lnTo>
                    <a:pt x="2167" y="83"/>
                  </a:lnTo>
                  <a:lnTo>
                    <a:pt x="2216" y="35"/>
                  </a:lnTo>
                  <a:lnTo>
                    <a:pt x="2255" y="0"/>
                  </a:lnTo>
                </a:path>
              </a:pathLst>
            </a:custGeom>
            <a:noFill/>
            <a:ln w="50800" cap="rnd" cmpd="sng">
              <a:solidFill>
                <a:srgbClr val="CC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108558" name="Freeform 14"/>
            <p:cNvSpPr>
              <a:spLocks/>
            </p:cNvSpPr>
            <p:nvPr/>
          </p:nvSpPr>
          <p:spPr bwMode="auto">
            <a:xfrm>
              <a:off x="718" y="1805"/>
              <a:ext cx="1684" cy="1011"/>
            </a:xfrm>
            <a:custGeom>
              <a:avLst/>
              <a:gdLst/>
              <a:ahLst/>
              <a:cxnLst>
                <a:cxn ang="0">
                  <a:pos x="0" y="1010"/>
                </a:cxn>
                <a:cxn ang="0">
                  <a:pos x="27" y="996"/>
                </a:cxn>
                <a:cxn ang="0">
                  <a:pos x="58" y="982"/>
                </a:cxn>
                <a:cxn ang="0">
                  <a:pos x="93" y="964"/>
                </a:cxn>
                <a:cxn ang="0">
                  <a:pos x="135" y="941"/>
                </a:cxn>
                <a:cxn ang="0">
                  <a:pos x="227" y="895"/>
                </a:cxn>
                <a:cxn ang="0">
                  <a:pos x="327" y="849"/>
                </a:cxn>
                <a:cxn ang="0">
                  <a:pos x="434" y="793"/>
                </a:cxn>
                <a:cxn ang="0">
                  <a:pos x="542" y="743"/>
                </a:cxn>
                <a:cxn ang="0">
                  <a:pos x="642" y="687"/>
                </a:cxn>
                <a:cxn ang="0">
                  <a:pos x="734" y="641"/>
                </a:cxn>
                <a:cxn ang="0">
                  <a:pos x="907" y="554"/>
                </a:cxn>
                <a:cxn ang="0">
                  <a:pos x="1072" y="471"/>
                </a:cxn>
                <a:cxn ang="0">
                  <a:pos x="1153" y="429"/>
                </a:cxn>
                <a:cxn ang="0">
                  <a:pos x="1230" y="388"/>
                </a:cxn>
                <a:cxn ang="0">
                  <a:pos x="1299" y="346"/>
                </a:cxn>
                <a:cxn ang="0">
                  <a:pos x="1360" y="305"/>
                </a:cxn>
                <a:cxn ang="0">
                  <a:pos x="1418" y="263"/>
                </a:cxn>
                <a:cxn ang="0">
                  <a:pos x="1468" y="222"/>
                </a:cxn>
                <a:cxn ang="0">
                  <a:pos x="1514" y="180"/>
                </a:cxn>
                <a:cxn ang="0">
                  <a:pos x="1556" y="139"/>
                </a:cxn>
                <a:cxn ang="0">
                  <a:pos x="1591" y="97"/>
                </a:cxn>
                <a:cxn ang="0">
                  <a:pos x="1625" y="60"/>
                </a:cxn>
                <a:cxn ang="0">
                  <a:pos x="1656" y="28"/>
                </a:cxn>
                <a:cxn ang="0">
                  <a:pos x="1683" y="0"/>
                </a:cxn>
              </a:cxnLst>
              <a:rect l="0" t="0" r="r" b="b"/>
              <a:pathLst>
                <a:path w="1684" h="1011">
                  <a:moveTo>
                    <a:pt x="0" y="1010"/>
                  </a:moveTo>
                  <a:lnTo>
                    <a:pt x="27" y="996"/>
                  </a:lnTo>
                  <a:lnTo>
                    <a:pt x="58" y="982"/>
                  </a:lnTo>
                  <a:lnTo>
                    <a:pt x="93" y="964"/>
                  </a:lnTo>
                  <a:lnTo>
                    <a:pt x="135" y="941"/>
                  </a:lnTo>
                  <a:lnTo>
                    <a:pt x="227" y="895"/>
                  </a:lnTo>
                  <a:lnTo>
                    <a:pt x="327" y="849"/>
                  </a:lnTo>
                  <a:lnTo>
                    <a:pt x="434" y="793"/>
                  </a:lnTo>
                  <a:lnTo>
                    <a:pt x="542" y="743"/>
                  </a:lnTo>
                  <a:lnTo>
                    <a:pt x="642" y="687"/>
                  </a:lnTo>
                  <a:lnTo>
                    <a:pt x="734" y="641"/>
                  </a:lnTo>
                  <a:lnTo>
                    <a:pt x="907" y="554"/>
                  </a:lnTo>
                  <a:lnTo>
                    <a:pt x="1072" y="471"/>
                  </a:lnTo>
                  <a:lnTo>
                    <a:pt x="1153" y="429"/>
                  </a:lnTo>
                  <a:lnTo>
                    <a:pt x="1230" y="388"/>
                  </a:lnTo>
                  <a:lnTo>
                    <a:pt x="1299" y="346"/>
                  </a:lnTo>
                  <a:lnTo>
                    <a:pt x="1360" y="305"/>
                  </a:lnTo>
                  <a:lnTo>
                    <a:pt x="1418" y="263"/>
                  </a:lnTo>
                  <a:lnTo>
                    <a:pt x="1468" y="222"/>
                  </a:lnTo>
                  <a:lnTo>
                    <a:pt x="1514" y="180"/>
                  </a:lnTo>
                  <a:lnTo>
                    <a:pt x="1556" y="139"/>
                  </a:lnTo>
                  <a:lnTo>
                    <a:pt x="1591" y="97"/>
                  </a:lnTo>
                  <a:lnTo>
                    <a:pt x="1625" y="60"/>
                  </a:lnTo>
                  <a:lnTo>
                    <a:pt x="1656" y="28"/>
                  </a:lnTo>
                  <a:lnTo>
                    <a:pt x="1683" y="0"/>
                  </a:lnTo>
                </a:path>
              </a:pathLst>
            </a:custGeom>
            <a:noFill/>
            <a:ln w="50800" cap="rnd" cmpd="sng">
              <a:solidFill>
                <a:srgbClr val="99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108559" name="Rectangle 15"/>
            <p:cNvSpPr>
              <a:spLocks noChangeArrowheads="1"/>
            </p:cNvSpPr>
            <p:nvPr/>
          </p:nvSpPr>
          <p:spPr bwMode="auto">
            <a:xfrm>
              <a:off x="2157" y="1563"/>
              <a:ext cx="33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CM</a:t>
              </a:r>
            </a:p>
          </p:txBody>
        </p:sp>
        <p:sp>
          <p:nvSpPr>
            <p:cNvPr id="108570" name="Rectangle 26"/>
            <p:cNvSpPr>
              <a:spLocks noChangeArrowheads="1"/>
            </p:cNvSpPr>
            <p:nvPr/>
          </p:nvSpPr>
          <p:spPr bwMode="auto">
            <a:xfrm>
              <a:off x="2589" y="1563"/>
              <a:ext cx="41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CMe</a:t>
              </a:r>
            </a:p>
          </p:txBody>
        </p:sp>
      </p:grpSp>
      <p:sp>
        <p:nvSpPr>
          <p:cNvPr id="108546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8547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8549" name="Rectangle 5"/>
          <p:cNvSpPr>
            <a:spLocks noGrp="1" noChangeArrowheads="1"/>
          </p:cNvSpPr>
          <p:nvPr>
            <p:ph type="title"/>
          </p:nvPr>
        </p:nvSpPr>
        <p:spPr>
          <a:xfrm>
            <a:off x="533400" y="-173038"/>
            <a:ext cx="8610600" cy="1162051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2400"/>
              <a:t>1.4. La competencia monopolística y la eficiencia económica</a:t>
            </a:r>
            <a:endParaRPr lang="en-US" sz="2400"/>
          </a:p>
        </p:txBody>
      </p:sp>
      <p:sp>
        <p:nvSpPr>
          <p:cNvPr id="108550" name="Line 6"/>
          <p:cNvSpPr>
            <a:spLocks noChangeShapeType="1"/>
          </p:cNvSpPr>
          <p:nvPr/>
        </p:nvSpPr>
        <p:spPr bwMode="auto">
          <a:xfrm>
            <a:off x="757238" y="1966913"/>
            <a:ext cx="0" cy="3935412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8551" name="Line 7"/>
          <p:cNvSpPr>
            <a:spLocks noChangeShapeType="1"/>
          </p:cNvSpPr>
          <p:nvPr/>
        </p:nvSpPr>
        <p:spPr bwMode="auto">
          <a:xfrm>
            <a:off x="5024438" y="1966913"/>
            <a:ext cx="0" cy="3935412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8552" name="Line 8"/>
          <p:cNvSpPr>
            <a:spLocks noChangeShapeType="1"/>
          </p:cNvSpPr>
          <p:nvPr/>
        </p:nvSpPr>
        <p:spPr bwMode="auto">
          <a:xfrm>
            <a:off x="5021263" y="5915025"/>
            <a:ext cx="39354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8553" name="Rectangle 9"/>
          <p:cNvSpPr>
            <a:spLocks noChangeArrowheads="1"/>
          </p:cNvSpPr>
          <p:nvPr/>
        </p:nvSpPr>
        <p:spPr bwMode="auto">
          <a:xfrm>
            <a:off x="295275" y="1871663"/>
            <a:ext cx="509588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$/Q</a:t>
            </a:r>
          </a:p>
        </p:txBody>
      </p:sp>
      <p:sp>
        <p:nvSpPr>
          <p:cNvPr id="108554" name="Rectangle 10"/>
          <p:cNvSpPr>
            <a:spLocks noChangeArrowheads="1"/>
          </p:cNvSpPr>
          <p:nvPr/>
        </p:nvSpPr>
        <p:spPr bwMode="auto">
          <a:xfrm>
            <a:off x="8074025" y="5910263"/>
            <a:ext cx="1049338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Cantidad</a:t>
            </a:r>
          </a:p>
        </p:txBody>
      </p:sp>
      <p:sp>
        <p:nvSpPr>
          <p:cNvPr id="108555" name="Rectangle 11"/>
          <p:cNvSpPr>
            <a:spLocks noChangeArrowheads="1"/>
          </p:cNvSpPr>
          <p:nvPr/>
        </p:nvSpPr>
        <p:spPr bwMode="auto">
          <a:xfrm>
            <a:off x="4486275" y="1871663"/>
            <a:ext cx="509588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$/Q</a:t>
            </a:r>
          </a:p>
        </p:txBody>
      </p:sp>
      <p:sp>
        <p:nvSpPr>
          <p:cNvPr id="108556" name="Line 12"/>
          <p:cNvSpPr>
            <a:spLocks noChangeShapeType="1"/>
          </p:cNvSpPr>
          <p:nvPr/>
        </p:nvSpPr>
        <p:spPr bwMode="auto">
          <a:xfrm>
            <a:off x="754063" y="5915025"/>
            <a:ext cx="39354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grpSp>
        <p:nvGrpSpPr>
          <p:cNvPr id="108588" name="Group 44"/>
          <p:cNvGrpSpPr>
            <a:grpSpLocks/>
          </p:cNvGrpSpPr>
          <p:nvPr/>
        </p:nvGrpSpPr>
        <p:grpSpPr bwMode="auto">
          <a:xfrm>
            <a:off x="788988" y="3852863"/>
            <a:ext cx="3571875" cy="363537"/>
            <a:chOff x="497" y="2427"/>
            <a:chExt cx="2250" cy="229"/>
          </a:xfrm>
        </p:grpSpPr>
        <p:sp>
          <p:nvSpPr>
            <p:cNvPr id="108560" name="Rectangle 16"/>
            <p:cNvSpPr>
              <a:spLocks noChangeArrowheads="1"/>
            </p:cNvSpPr>
            <p:nvPr/>
          </p:nvSpPr>
          <p:spPr bwMode="auto">
            <a:xfrm>
              <a:off x="2205" y="2427"/>
              <a:ext cx="542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D = IM</a:t>
              </a:r>
            </a:p>
          </p:txBody>
        </p:sp>
        <p:sp>
          <p:nvSpPr>
            <p:cNvPr id="108561" name="Line 17"/>
            <p:cNvSpPr>
              <a:spLocks noChangeShapeType="1"/>
            </p:cNvSpPr>
            <p:nvPr/>
          </p:nvSpPr>
          <p:spPr bwMode="auto">
            <a:xfrm>
              <a:off x="497" y="2430"/>
              <a:ext cx="2175" cy="0"/>
            </a:xfrm>
            <a:prstGeom prst="line">
              <a:avLst/>
            </a:prstGeom>
            <a:noFill/>
            <a:ln w="50800">
              <a:solidFill>
                <a:srgbClr val="000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grpSp>
        <p:nvGrpSpPr>
          <p:cNvPr id="108590" name="Group 46"/>
          <p:cNvGrpSpPr>
            <a:grpSpLocks/>
          </p:cNvGrpSpPr>
          <p:nvPr/>
        </p:nvGrpSpPr>
        <p:grpSpPr bwMode="auto">
          <a:xfrm>
            <a:off x="295275" y="3700463"/>
            <a:ext cx="2454275" cy="2573337"/>
            <a:chOff x="186" y="2331"/>
            <a:chExt cx="1546" cy="1621"/>
          </a:xfrm>
        </p:grpSpPr>
        <p:sp>
          <p:nvSpPr>
            <p:cNvPr id="108562" name="Line 18"/>
            <p:cNvSpPr>
              <a:spLocks noChangeShapeType="1"/>
            </p:cNvSpPr>
            <p:nvPr/>
          </p:nvSpPr>
          <p:spPr bwMode="auto">
            <a:xfrm flipV="1">
              <a:off x="1536" y="2375"/>
              <a:ext cx="0" cy="131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08563" name="Oval 19"/>
            <p:cNvSpPr>
              <a:spLocks noChangeArrowheads="1"/>
            </p:cNvSpPr>
            <p:nvPr/>
          </p:nvSpPr>
          <p:spPr bwMode="auto">
            <a:xfrm>
              <a:off x="1488" y="238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08564" name="Rectangle 20"/>
            <p:cNvSpPr>
              <a:spLocks noChangeArrowheads="1"/>
            </p:cNvSpPr>
            <p:nvPr/>
          </p:nvSpPr>
          <p:spPr bwMode="auto">
            <a:xfrm>
              <a:off x="1437" y="3723"/>
              <a:ext cx="295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Q</a:t>
              </a:r>
              <a:r>
                <a:rPr lang="en-US" b="1" baseline="-25000"/>
                <a:t>C</a:t>
              </a:r>
            </a:p>
          </p:txBody>
        </p:sp>
        <p:sp>
          <p:nvSpPr>
            <p:cNvPr id="108565" name="Rectangle 21"/>
            <p:cNvSpPr>
              <a:spLocks noChangeArrowheads="1"/>
            </p:cNvSpPr>
            <p:nvPr/>
          </p:nvSpPr>
          <p:spPr bwMode="auto">
            <a:xfrm>
              <a:off x="186" y="2331"/>
              <a:ext cx="279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P</a:t>
              </a:r>
              <a:r>
                <a:rPr lang="en-US" b="1" baseline="-25000"/>
                <a:t>C</a:t>
              </a:r>
            </a:p>
          </p:txBody>
        </p:sp>
      </p:grpSp>
      <p:grpSp>
        <p:nvGrpSpPr>
          <p:cNvPr id="108592" name="Group 48"/>
          <p:cNvGrpSpPr>
            <a:grpSpLocks/>
          </p:cNvGrpSpPr>
          <p:nvPr/>
        </p:nvGrpSpPr>
        <p:grpSpPr bwMode="auto">
          <a:xfrm>
            <a:off x="5029200" y="2481263"/>
            <a:ext cx="3935413" cy="1989137"/>
            <a:chOff x="3168" y="1563"/>
            <a:chExt cx="2479" cy="1253"/>
          </a:xfrm>
        </p:grpSpPr>
        <p:sp>
          <p:nvSpPr>
            <p:cNvPr id="108566" name="Freeform 22"/>
            <p:cNvSpPr>
              <a:spLocks/>
            </p:cNvSpPr>
            <p:nvPr/>
          </p:nvSpPr>
          <p:spPr bwMode="auto">
            <a:xfrm>
              <a:off x="3168" y="1853"/>
              <a:ext cx="2258" cy="543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18" y="32"/>
                </a:cxn>
                <a:cxn ang="0">
                  <a:pos x="44" y="48"/>
                </a:cxn>
                <a:cxn ang="0">
                  <a:pos x="104" y="95"/>
                </a:cxn>
                <a:cxn ang="0">
                  <a:pos x="174" y="150"/>
                </a:cxn>
                <a:cxn ang="0">
                  <a:pos x="252" y="210"/>
                </a:cxn>
                <a:cxn ang="0">
                  <a:pos x="330" y="269"/>
                </a:cxn>
                <a:cxn ang="0">
                  <a:pos x="408" y="328"/>
                </a:cxn>
                <a:cxn ang="0">
                  <a:pos x="486" y="376"/>
                </a:cxn>
                <a:cxn ang="0">
                  <a:pos x="547" y="416"/>
                </a:cxn>
                <a:cxn ang="0">
                  <a:pos x="599" y="443"/>
                </a:cxn>
                <a:cxn ang="0">
                  <a:pos x="651" y="467"/>
                </a:cxn>
                <a:cxn ang="0">
                  <a:pos x="703" y="487"/>
                </a:cxn>
                <a:cxn ang="0">
                  <a:pos x="747" y="503"/>
                </a:cxn>
                <a:cxn ang="0">
                  <a:pos x="833" y="522"/>
                </a:cxn>
                <a:cxn ang="0">
                  <a:pos x="938" y="534"/>
                </a:cxn>
                <a:cxn ang="0">
                  <a:pos x="1050" y="542"/>
                </a:cxn>
                <a:cxn ang="0">
                  <a:pos x="1163" y="542"/>
                </a:cxn>
                <a:cxn ang="0">
                  <a:pos x="1285" y="534"/>
                </a:cxn>
                <a:cxn ang="0">
                  <a:pos x="1398" y="518"/>
                </a:cxn>
                <a:cxn ang="0">
                  <a:pos x="1502" y="499"/>
                </a:cxn>
                <a:cxn ang="0">
                  <a:pos x="1606" y="479"/>
                </a:cxn>
                <a:cxn ang="0">
                  <a:pos x="1658" y="463"/>
                </a:cxn>
                <a:cxn ang="0">
                  <a:pos x="1710" y="443"/>
                </a:cxn>
                <a:cxn ang="0">
                  <a:pos x="1762" y="419"/>
                </a:cxn>
                <a:cxn ang="0">
                  <a:pos x="1814" y="392"/>
                </a:cxn>
                <a:cxn ang="0">
                  <a:pos x="1875" y="352"/>
                </a:cxn>
                <a:cxn ang="0">
                  <a:pos x="1936" y="305"/>
                </a:cxn>
                <a:cxn ang="0">
                  <a:pos x="1997" y="253"/>
                </a:cxn>
                <a:cxn ang="0">
                  <a:pos x="2057" y="194"/>
                </a:cxn>
                <a:cxn ang="0">
                  <a:pos x="2118" y="139"/>
                </a:cxn>
                <a:cxn ang="0">
                  <a:pos x="2170" y="83"/>
                </a:cxn>
                <a:cxn ang="0">
                  <a:pos x="2214" y="36"/>
                </a:cxn>
                <a:cxn ang="0">
                  <a:pos x="2257" y="0"/>
                </a:cxn>
              </a:cxnLst>
              <a:rect l="0" t="0" r="r" b="b"/>
              <a:pathLst>
                <a:path w="2258" h="543">
                  <a:moveTo>
                    <a:pt x="0" y="16"/>
                  </a:moveTo>
                  <a:lnTo>
                    <a:pt x="18" y="32"/>
                  </a:lnTo>
                  <a:lnTo>
                    <a:pt x="44" y="48"/>
                  </a:lnTo>
                  <a:lnTo>
                    <a:pt x="104" y="95"/>
                  </a:lnTo>
                  <a:lnTo>
                    <a:pt x="174" y="150"/>
                  </a:lnTo>
                  <a:lnTo>
                    <a:pt x="252" y="210"/>
                  </a:lnTo>
                  <a:lnTo>
                    <a:pt x="330" y="269"/>
                  </a:lnTo>
                  <a:lnTo>
                    <a:pt x="408" y="328"/>
                  </a:lnTo>
                  <a:lnTo>
                    <a:pt x="486" y="376"/>
                  </a:lnTo>
                  <a:lnTo>
                    <a:pt x="547" y="416"/>
                  </a:lnTo>
                  <a:lnTo>
                    <a:pt x="599" y="443"/>
                  </a:lnTo>
                  <a:lnTo>
                    <a:pt x="651" y="467"/>
                  </a:lnTo>
                  <a:lnTo>
                    <a:pt x="703" y="487"/>
                  </a:lnTo>
                  <a:lnTo>
                    <a:pt x="747" y="503"/>
                  </a:lnTo>
                  <a:lnTo>
                    <a:pt x="833" y="522"/>
                  </a:lnTo>
                  <a:lnTo>
                    <a:pt x="938" y="534"/>
                  </a:lnTo>
                  <a:lnTo>
                    <a:pt x="1050" y="542"/>
                  </a:lnTo>
                  <a:lnTo>
                    <a:pt x="1163" y="542"/>
                  </a:lnTo>
                  <a:lnTo>
                    <a:pt x="1285" y="534"/>
                  </a:lnTo>
                  <a:lnTo>
                    <a:pt x="1398" y="518"/>
                  </a:lnTo>
                  <a:lnTo>
                    <a:pt x="1502" y="499"/>
                  </a:lnTo>
                  <a:lnTo>
                    <a:pt x="1606" y="479"/>
                  </a:lnTo>
                  <a:lnTo>
                    <a:pt x="1658" y="463"/>
                  </a:lnTo>
                  <a:lnTo>
                    <a:pt x="1710" y="443"/>
                  </a:lnTo>
                  <a:lnTo>
                    <a:pt x="1762" y="419"/>
                  </a:lnTo>
                  <a:lnTo>
                    <a:pt x="1814" y="392"/>
                  </a:lnTo>
                  <a:lnTo>
                    <a:pt x="1875" y="352"/>
                  </a:lnTo>
                  <a:lnTo>
                    <a:pt x="1936" y="305"/>
                  </a:lnTo>
                  <a:lnTo>
                    <a:pt x="1997" y="253"/>
                  </a:lnTo>
                  <a:lnTo>
                    <a:pt x="2057" y="194"/>
                  </a:lnTo>
                  <a:lnTo>
                    <a:pt x="2118" y="139"/>
                  </a:lnTo>
                  <a:lnTo>
                    <a:pt x="2170" y="83"/>
                  </a:lnTo>
                  <a:lnTo>
                    <a:pt x="2214" y="36"/>
                  </a:lnTo>
                  <a:lnTo>
                    <a:pt x="2257" y="0"/>
                  </a:lnTo>
                </a:path>
              </a:pathLst>
            </a:custGeom>
            <a:noFill/>
            <a:ln w="50800" cap="rnd" cmpd="sng">
              <a:solidFill>
                <a:srgbClr val="CC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108567" name="Freeform 23"/>
            <p:cNvSpPr>
              <a:spLocks/>
            </p:cNvSpPr>
            <p:nvPr/>
          </p:nvSpPr>
          <p:spPr bwMode="auto">
            <a:xfrm>
              <a:off x="3412" y="1805"/>
              <a:ext cx="1678" cy="1011"/>
            </a:xfrm>
            <a:custGeom>
              <a:avLst/>
              <a:gdLst/>
              <a:ahLst/>
              <a:cxnLst>
                <a:cxn ang="0">
                  <a:pos x="0" y="1010"/>
                </a:cxn>
                <a:cxn ang="0">
                  <a:pos x="57" y="982"/>
                </a:cxn>
                <a:cxn ang="0">
                  <a:pos x="130" y="941"/>
                </a:cxn>
                <a:cxn ang="0">
                  <a:pos x="228" y="895"/>
                </a:cxn>
                <a:cxn ang="0">
                  <a:pos x="325" y="849"/>
                </a:cxn>
                <a:cxn ang="0">
                  <a:pos x="537" y="743"/>
                </a:cxn>
                <a:cxn ang="0">
                  <a:pos x="643" y="687"/>
                </a:cxn>
                <a:cxn ang="0">
                  <a:pos x="732" y="641"/>
                </a:cxn>
                <a:cxn ang="0">
                  <a:pos x="903" y="554"/>
                </a:cxn>
                <a:cxn ang="0">
                  <a:pos x="1066" y="471"/>
                </a:cxn>
                <a:cxn ang="0">
                  <a:pos x="1221" y="388"/>
                </a:cxn>
                <a:cxn ang="0">
                  <a:pos x="1286" y="346"/>
                </a:cxn>
                <a:cxn ang="0">
                  <a:pos x="1351" y="305"/>
                </a:cxn>
                <a:cxn ang="0">
                  <a:pos x="1465" y="222"/>
                </a:cxn>
                <a:cxn ang="0">
                  <a:pos x="1555" y="139"/>
                </a:cxn>
                <a:cxn ang="0">
                  <a:pos x="1620" y="60"/>
                </a:cxn>
                <a:cxn ang="0">
                  <a:pos x="1653" y="28"/>
                </a:cxn>
                <a:cxn ang="0">
                  <a:pos x="1677" y="0"/>
                </a:cxn>
              </a:cxnLst>
              <a:rect l="0" t="0" r="r" b="b"/>
              <a:pathLst>
                <a:path w="1678" h="1011">
                  <a:moveTo>
                    <a:pt x="0" y="1010"/>
                  </a:moveTo>
                  <a:lnTo>
                    <a:pt x="57" y="982"/>
                  </a:lnTo>
                  <a:lnTo>
                    <a:pt x="130" y="941"/>
                  </a:lnTo>
                  <a:lnTo>
                    <a:pt x="228" y="895"/>
                  </a:lnTo>
                  <a:lnTo>
                    <a:pt x="325" y="849"/>
                  </a:lnTo>
                  <a:lnTo>
                    <a:pt x="537" y="743"/>
                  </a:lnTo>
                  <a:lnTo>
                    <a:pt x="643" y="687"/>
                  </a:lnTo>
                  <a:lnTo>
                    <a:pt x="732" y="641"/>
                  </a:lnTo>
                  <a:lnTo>
                    <a:pt x="903" y="554"/>
                  </a:lnTo>
                  <a:lnTo>
                    <a:pt x="1066" y="471"/>
                  </a:lnTo>
                  <a:lnTo>
                    <a:pt x="1221" y="388"/>
                  </a:lnTo>
                  <a:lnTo>
                    <a:pt x="1286" y="346"/>
                  </a:lnTo>
                  <a:lnTo>
                    <a:pt x="1351" y="305"/>
                  </a:lnTo>
                  <a:lnTo>
                    <a:pt x="1465" y="222"/>
                  </a:lnTo>
                  <a:lnTo>
                    <a:pt x="1555" y="139"/>
                  </a:lnTo>
                  <a:lnTo>
                    <a:pt x="1620" y="60"/>
                  </a:lnTo>
                  <a:lnTo>
                    <a:pt x="1653" y="28"/>
                  </a:lnTo>
                  <a:lnTo>
                    <a:pt x="1677" y="0"/>
                  </a:lnTo>
                </a:path>
              </a:pathLst>
            </a:custGeom>
            <a:noFill/>
            <a:ln w="50800" cap="rnd" cmpd="sng">
              <a:solidFill>
                <a:srgbClr val="99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108568" name="Rectangle 24"/>
            <p:cNvSpPr>
              <a:spLocks noChangeArrowheads="1"/>
            </p:cNvSpPr>
            <p:nvPr/>
          </p:nvSpPr>
          <p:spPr bwMode="auto">
            <a:xfrm>
              <a:off x="4845" y="1563"/>
              <a:ext cx="33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CM</a:t>
              </a:r>
            </a:p>
          </p:txBody>
        </p:sp>
        <p:sp>
          <p:nvSpPr>
            <p:cNvPr id="108571" name="Rectangle 27"/>
            <p:cNvSpPr>
              <a:spLocks noChangeArrowheads="1"/>
            </p:cNvSpPr>
            <p:nvPr/>
          </p:nvSpPr>
          <p:spPr bwMode="auto">
            <a:xfrm>
              <a:off x="5229" y="1563"/>
              <a:ext cx="41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CMe</a:t>
              </a:r>
            </a:p>
          </p:txBody>
        </p:sp>
      </p:grpSp>
      <p:grpSp>
        <p:nvGrpSpPr>
          <p:cNvPr id="108591" name="Group 47"/>
          <p:cNvGrpSpPr>
            <a:grpSpLocks/>
          </p:cNvGrpSpPr>
          <p:nvPr/>
        </p:nvGrpSpPr>
        <p:grpSpPr bwMode="auto">
          <a:xfrm>
            <a:off x="5026025" y="3275013"/>
            <a:ext cx="3587750" cy="2160587"/>
            <a:chOff x="3166" y="2063"/>
            <a:chExt cx="2260" cy="1361"/>
          </a:xfrm>
        </p:grpSpPr>
        <p:sp>
          <p:nvSpPr>
            <p:cNvPr id="108572" name="Line 28"/>
            <p:cNvSpPr>
              <a:spLocks noChangeShapeType="1"/>
            </p:cNvSpPr>
            <p:nvPr/>
          </p:nvSpPr>
          <p:spPr bwMode="auto">
            <a:xfrm>
              <a:off x="3185" y="2111"/>
              <a:ext cx="1935" cy="724"/>
            </a:xfrm>
            <a:prstGeom prst="line">
              <a:avLst/>
            </a:prstGeom>
            <a:noFill/>
            <a:ln w="50800">
              <a:solidFill>
                <a:srgbClr val="000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08573" name="Line 29"/>
            <p:cNvSpPr>
              <a:spLocks noChangeShapeType="1"/>
            </p:cNvSpPr>
            <p:nvPr/>
          </p:nvSpPr>
          <p:spPr bwMode="auto">
            <a:xfrm>
              <a:off x="3166" y="2063"/>
              <a:ext cx="1282" cy="1213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08574" name="Rectangle 30"/>
            <p:cNvSpPr>
              <a:spLocks noChangeArrowheads="1"/>
            </p:cNvSpPr>
            <p:nvPr/>
          </p:nvSpPr>
          <p:spPr bwMode="auto">
            <a:xfrm>
              <a:off x="5085" y="2907"/>
              <a:ext cx="341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D</a:t>
              </a:r>
              <a:r>
                <a:rPr lang="en-US" b="1" baseline="-25000"/>
                <a:t>LP</a:t>
              </a:r>
            </a:p>
          </p:txBody>
        </p:sp>
        <p:sp>
          <p:nvSpPr>
            <p:cNvPr id="108575" name="Rectangle 31"/>
            <p:cNvSpPr>
              <a:spLocks noChangeArrowheads="1"/>
            </p:cNvSpPr>
            <p:nvPr/>
          </p:nvSpPr>
          <p:spPr bwMode="auto">
            <a:xfrm>
              <a:off x="4413" y="3195"/>
              <a:ext cx="397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IM</a:t>
              </a:r>
              <a:r>
                <a:rPr lang="en-US" b="1" baseline="-25000"/>
                <a:t>LP</a:t>
              </a:r>
            </a:p>
          </p:txBody>
        </p:sp>
      </p:grpSp>
      <p:sp>
        <p:nvSpPr>
          <p:cNvPr id="108576" name="Oval 32"/>
          <p:cNvSpPr>
            <a:spLocks noChangeArrowheads="1"/>
          </p:cNvSpPr>
          <p:nvPr/>
        </p:nvSpPr>
        <p:spPr bwMode="auto">
          <a:xfrm>
            <a:off x="5867400" y="3552825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8577" name="Line 33"/>
          <p:cNvSpPr>
            <a:spLocks noChangeShapeType="1"/>
          </p:cNvSpPr>
          <p:nvPr/>
        </p:nvSpPr>
        <p:spPr bwMode="auto">
          <a:xfrm flipV="1">
            <a:off x="5943600" y="3617913"/>
            <a:ext cx="0" cy="2233612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8578" name="Line 34"/>
          <p:cNvSpPr>
            <a:spLocks noChangeShapeType="1"/>
          </p:cNvSpPr>
          <p:nvPr/>
        </p:nvSpPr>
        <p:spPr bwMode="auto">
          <a:xfrm flipH="1">
            <a:off x="5018088" y="3629025"/>
            <a:ext cx="938212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8579" name="Rectangle 35"/>
          <p:cNvSpPr>
            <a:spLocks noChangeArrowheads="1"/>
          </p:cNvSpPr>
          <p:nvPr/>
        </p:nvSpPr>
        <p:spPr bwMode="auto">
          <a:xfrm>
            <a:off x="5710238" y="5910263"/>
            <a:ext cx="595312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Q</a:t>
            </a:r>
            <a:r>
              <a:rPr lang="en-US" b="1" baseline="-25000"/>
              <a:t>CM</a:t>
            </a:r>
          </a:p>
        </p:txBody>
      </p:sp>
      <p:sp>
        <p:nvSpPr>
          <p:cNvPr id="108580" name="Rectangle 36"/>
          <p:cNvSpPr>
            <a:spLocks noChangeArrowheads="1"/>
          </p:cNvSpPr>
          <p:nvPr/>
        </p:nvSpPr>
        <p:spPr bwMode="auto">
          <a:xfrm>
            <a:off x="4491038" y="3376613"/>
            <a:ext cx="569912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P</a:t>
            </a:r>
            <a:r>
              <a:rPr lang="en-US" b="1" baseline="-25000"/>
              <a:t>CM</a:t>
            </a:r>
            <a:endParaRPr lang="en-US" b="1"/>
          </a:p>
        </p:txBody>
      </p:sp>
      <p:sp>
        <p:nvSpPr>
          <p:cNvPr id="108587" name="Rectangle 43"/>
          <p:cNvSpPr>
            <a:spLocks noChangeArrowheads="1"/>
          </p:cNvSpPr>
          <p:nvPr/>
        </p:nvSpPr>
        <p:spPr bwMode="auto">
          <a:xfrm>
            <a:off x="3751263" y="5910263"/>
            <a:ext cx="104933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Cantidad</a:t>
            </a:r>
          </a:p>
        </p:txBody>
      </p:sp>
      <p:sp>
        <p:nvSpPr>
          <p:cNvPr id="108596" name="Text Box 52"/>
          <p:cNvSpPr txBox="1">
            <a:spLocks noChangeArrowheads="1"/>
          </p:cNvSpPr>
          <p:nvPr/>
        </p:nvSpPr>
        <p:spPr bwMode="auto">
          <a:xfrm>
            <a:off x="1306513" y="1457325"/>
            <a:ext cx="2863284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/>
            <a:r>
              <a:rPr lang="en-US" sz="2000" b="1" dirty="0" err="1" smtClean="0"/>
              <a:t>Competencia</a:t>
            </a:r>
            <a:r>
              <a:rPr lang="en-US" sz="2000" b="1" dirty="0" smtClean="0"/>
              <a:t> </a:t>
            </a:r>
            <a:r>
              <a:rPr lang="en-US" sz="2000" b="1" dirty="0"/>
              <a:t>perfecta</a:t>
            </a:r>
          </a:p>
        </p:txBody>
      </p:sp>
      <p:sp>
        <p:nvSpPr>
          <p:cNvPr id="108597" name="Text Box 53"/>
          <p:cNvSpPr txBox="1">
            <a:spLocks noChangeArrowheads="1"/>
          </p:cNvSpPr>
          <p:nvPr/>
        </p:nvSpPr>
        <p:spPr bwMode="auto">
          <a:xfrm>
            <a:off x="5238750" y="1430338"/>
            <a:ext cx="3603872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/>
            <a:r>
              <a:rPr lang="en-US" sz="2000" b="1" dirty="0" err="1" smtClean="0"/>
              <a:t>Competencia</a:t>
            </a:r>
            <a:r>
              <a:rPr lang="en-US" sz="2000" b="1" dirty="0" smtClean="0"/>
              <a:t> </a:t>
            </a:r>
            <a:r>
              <a:rPr lang="en-US" sz="2000" b="1" dirty="0" err="1"/>
              <a:t>monopolística</a:t>
            </a:r>
            <a:endParaRPr lang="en-US" sz="2000" b="1" dirty="0"/>
          </a:p>
        </p:txBody>
      </p:sp>
      <p:sp>
        <p:nvSpPr>
          <p:cNvPr id="47" name="Rectangle 4"/>
          <p:cNvSpPr txBox="1">
            <a:spLocks noChangeArrowheads="1"/>
          </p:cNvSpPr>
          <p:nvPr/>
        </p:nvSpPr>
        <p:spPr bwMode="auto">
          <a:xfrm>
            <a:off x="142875" y="6267449"/>
            <a:ext cx="8839200" cy="468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b="0" i="1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Figura 2</a:t>
            </a:r>
            <a:r>
              <a:rPr kumimoji="0" lang="es-ES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. Comparación entre competencia perfecta y monopolística en</a:t>
            </a:r>
            <a:r>
              <a:rPr kumimoji="0" lang="es-ES" b="0" i="0" u="none" strike="noStrike" kern="0" cap="none" spc="0" normalizeH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el</a:t>
            </a:r>
            <a:r>
              <a:rPr kumimoji="0" lang="es-ES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largo plazo.</a:t>
            </a:r>
            <a:endParaRPr kumimoji="0" lang="en-US" b="0" i="0" u="none" strike="noStrike" kern="0" cap="none" spc="0" normalizeH="0" baseline="0" noProof="0" dirty="0" smtClean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48" name="coste social">
            <a:hlinkClick r:id="" action="ppaction://media"/>
          </p:cNvPr>
          <p:cNvPicPr>
            <a:picLocks noRot="1" noChangeAspect="1"/>
          </p:cNvPicPr>
          <p:nvPr>
            <a:wavAudioFile r:embed="rId1" name="coste social"/>
          </p:nvPr>
        </p:nvPicPr>
        <p:blipFill>
          <a:blip r:embed="rId4"/>
          <a:stretch>
            <a:fillRect/>
          </a:stretch>
        </p:blipFill>
        <p:spPr>
          <a:xfrm>
            <a:off x="4152275" y="895662"/>
            <a:ext cx="662066" cy="662066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8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8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8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8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8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08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445338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  <p:audio>
              <p:cMediaNode>
                <p:cTn id="38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BF402-A47E-4A66-A9ED-140AB716CED8}" type="slidenum">
              <a:rPr lang="es-ES"/>
              <a:pPr/>
              <a:t>13</a:t>
            </a:fld>
            <a:endParaRPr lang="es-ES"/>
          </a:p>
        </p:txBody>
      </p:sp>
      <p:sp>
        <p:nvSpPr>
          <p:cNvPr id="110594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10595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10597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63550" y="1528763"/>
            <a:ext cx="7861300" cy="4114800"/>
          </a:xfrm>
          <a:noFill/>
          <a:ln/>
        </p:spPr>
        <p:txBody>
          <a:bodyPr lIns="90488" tIns="44450" rIns="90488" bIns="44450"/>
          <a:lstStyle/>
          <a:p>
            <a:pPr algn="just">
              <a:spcBef>
                <a:spcPts val="1800"/>
              </a:spcBef>
              <a:buSzPct val="75000"/>
            </a:pPr>
            <a:r>
              <a:rPr lang="es-ES" sz="2400" dirty="0"/>
              <a:t>El poder de monopolio (diferenciación) produce un precio más alto que la competencia perfecta.  </a:t>
            </a:r>
          </a:p>
          <a:p>
            <a:pPr algn="just">
              <a:spcBef>
                <a:spcPts val="1800"/>
              </a:spcBef>
              <a:buSzPct val="75000"/>
            </a:pPr>
            <a:r>
              <a:rPr lang="es-ES" sz="2400" dirty="0"/>
              <a:t>Se registra una pérdida irrecuperable de eficiencia o bienestar (excedente de consumidores y productores que se pierde) en una cuantía equivalente al área sombreada de color amarillo.</a:t>
            </a:r>
          </a:p>
          <a:p>
            <a:pPr algn="just">
              <a:spcBef>
                <a:spcPts val="1800"/>
              </a:spcBef>
              <a:buSzPct val="75000"/>
            </a:pPr>
            <a:r>
              <a:rPr lang="es-ES" sz="2400" dirty="0"/>
              <a:t>A largo plazo el beneficio económico es nulo, pero la producción de la empresa es inferior a la que minimiza el coste medio (Q</a:t>
            </a:r>
            <a:r>
              <a:rPr lang="es-ES" sz="2400" baseline="-25000" dirty="0"/>
              <a:t>CM</a:t>
            </a:r>
            <a:r>
              <a:rPr lang="es-ES" sz="2400" dirty="0"/>
              <a:t>&lt;Q</a:t>
            </a:r>
            <a:r>
              <a:rPr lang="es-ES" sz="2400" baseline="-25000" dirty="0"/>
              <a:t>C</a:t>
            </a:r>
            <a:r>
              <a:rPr lang="es-ES" sz="2400" dirty="0"/>
              <a:t>)</a:t>
            </a:r>
            <a:r>
              <a:rPr lang="es-ES" dirty="0"/>
              <a:t>. </a:t>
            </a:r>
            <a:r>
              <a:rPr lang="es-ES" sz="2400" dirty="0"/>
              <a:t>Se registra un exceso de capacidad</a:t>
            </a:r>
            <a:r>
              <a:rPr lang="es-ES" sz="2800" dirty="0"/>
              <a:t>.</a:t>
            </a:r>
          </a:p>
        </p:txBody>
      </p:sp>
      <p:sp>
        <p:nvSpPr>
          <p:cNvPr id="110599" name="Rectangle 7"/>
          <p:cNvSpPr>
            <a:spLocks noGrp="1" noChangeArrowheads="1"/>
          </p:cNvSpPr>
          <p:nvPr>
            <p:ph type="title"/>
          </p:nvPr>
        </p:nvSpPr>
        <p:spPr>
          <a:xfrm>
            <a:off x="550863" y="569913"/>
            <a:ext cx="8593137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200"/>
              <a:t>1.4. La competencia monopolística y la eficiencia económica</a:t>
            </a:r>
            <a:endParaRPr lang="en-US" sz="3200"/>
          </a:p>
        </p:txBody>
      </p:sp>
    </p:spTree>
  </p:cSld>
  <p:clrMapOvr>
    <a:masterClrMapping/>
  </p:clrMapOvr>
  <p:transition spd="med">
    <p:zoom dir="in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B4BF3-85C7-4F97-98D8-744EF972B0A2}" type="slidenum">
              <a:rPr lang="es-ES"/>
              <a:pPr/>
              <a:t>14</a:t>
            </a:fld>
            <a:endParaRPr lang="es-ES"/>
          </a:p>
        </p:txBody>
      </p:sp>
      <p:sp>
        <p:nvSpPr>
          <p:cNvPr id="11264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1264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1264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47674" y="1390650"/>
            <a:ext cx="7953375" cy="4533900"/>
          </a:xfrm>
          <a:noFill/>
          <a:ln/>
        </p:spPr>
        <p:txBody>
          <a:bodyPr lIns="90488" tIns="44450" rIns="90488" bIns="44450"/>
          <a:lstStyle/>
          <a:p>
            <a:pPr marL="0" indent="0" algn="just">
              <a:lnSpc>
                <a:spcPct val="90000"/>
              </a:lnSpc>
              <a:spcBef>
                <a:spcPct val="70000"/>
              </a:spcBef>
              <a:buNone/>
            </a:pPr>
            <a:r>
              <a:rPr lang="en-US" sz="2400" dirty="0"/>
              <a:t>¿</a:t>
            </a:r>
            <a:r>
              <a:rPr lang="es-ES" sz="2400" dirty="0"/>
              <a:t>Es la competencia monopolística una estructura de mercado socialmente negativa que deba regularse? </a:t>
            </a:r>
            <a:r>
              <a:rPr lang="es-ES" sz="2400" dirty="0">
                <a:solidFill>
                  <a:srgbClr val="FF0000"/>
                </a:solidFill>
              </a:rPr>
              <a:t>Probablemente NO</a:t>
            </a:r>
            <a:r>
              <a:rPr lang="es-ES" sz="2400" dirty="0"/>
              <a:t>, por dos razones:</a:t>
            </a:r>
          </a:p>
          <a:p>
            <a:pPr marL="609600" indent="-609600" algn="just">
              <a:lnSpc>
                <a:spcPct val="90000"/>
              </a:lnSpc>
              <a:spcBef>
                <a:spcPct val="70000"/>
              </a:spcBef>
              <a:buFontTx/>
              <a:buAutoNum type="arabicPeriod"/>
            </a:pPr>
            <a:r>
              <a:rPr lang="es-ES" sz="2400" dirty="0"/>
              <a:t>El poder de monopolio suele ser pequeño. Muchas empresas compiten con productos muy sustituibles. Sus demandas suelen ser muy elásticas, producen cerca del mínimo de los </a:t>
            </a:r>
            <a:r>
              <a:rPr lang="es-ES" sz="2400" dirty="0" err="1"/>
              <a:t>CMe</a:t>
            </a:r>
            <a:r>
              <a:rPr lang="es-ES" sz="2400" dirty="0"/>
              <a:t> (el área amarilla es pequeña).</a:t>
            </a:r>
          </a:p>
          <a:p>
            <a:pPr marL="609600" indent="-609600" algn="just">
              <a:lnSpc>
                <a:spcPct val="90000"/>
              </a:lnSpc>
              <a:spcBef>
                <a:spcPct val="70000"/>
              </a:spcBef>
              <a:buFontTx/>
              <a:buAutoNum type="arabicPeriod"/>
            </a:pPr>
            <a:r>
              <a:rPr lang="es-ES" sz="2400" dirty="0"/>
              <a:t>La diversidad de productos permite elegir a los consumidores de acuerdo a sus preferencias, por tanto mejora la utilidad y bienestar de los consumidores.</a:t>
            </a:r>
          </a:p>
          <a:p>
            <a:pPr marL="990600" lvl="1" indent="-533400">
              <a:lnSpc>
                <a:spcPct val="90000"/>
              </a:lnSpc>
              <a:buSzPct val="75000"/>
            </a:pPr>
            <a:endParaRPr lang="es-ES" sz="2100" dirty="0"/>
          </a:p>
        </p:txBody>
      </p:sp>
      <p:sp>
        <p:nvSpPr>
          <p:cNvPr id="112647" name="Rectangle 7"/>
          <p:cNvSpPr>
            <a:spLocks noGrp="1" noChangeArrowheads="1"/>
          </p:cNvSpPr>
          <p:nvPr>
            <p:ph type="title"/>
          </p:nvPr>
        </p:nvSpPr>
        <p:spPr>
          <a:xfrm>
            <a:off x="550863" y="360363"/>
            <a:ext cx="8593137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200"/>
              <a:t>1.4. La competencia monopolística y la eficiencia económica</a:t>
            </a:r>
            <a:endParaRPr lang="en-US" sz="3200"/>
          </a:p>
        </p:txBody>
      </p:sp>
      <p:pic>
        <p:nvPicPr>
          <p:cNvPr id="8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1558977" y="698292"/>
            <a:ext cx="811967" cy="811967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93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F2513-28CE-4ADA-AB3C-6E51F62073C5}" type="slidenum">
              <a:rPr lang="es-ES"/>
              <a:pPr/>
              <a:t>15</a:t>
            </a:fld>
            <a:endParaRPr lang="es-ES"/>
          </a:p>
        </p:txBody>
      </p:sp>
      <p:sp>
        <p:nvSpPr>
          <p:cNvPr id="405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05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7877175" cy="4525963"/>
          </a:xfrm>
        </p:spPr>
        <p:txBody>
          <a:bodyPr/>
          <a:lstStyle/>
          <a:p>
            <a:pPr>
              <a:buFontTx/>
              <a:buNone/>
            </a:pPr>
            <a:r>
              <a:rPr lang="es-ES" sz="2800" dirty="0"/>
              <a:t>2. El oligopolio.</a:t>
            </a:r>
            <a:endParaRPr lang="es-ES_tradnl" sz="2800" dirty="0"/>
          </a:p>
          <a:p>
            <a:pPr algn="just">
              <a:buFontTx/>
              <a:buNone/>
            </a:pPr>
            <a:r>
              <a:rPr lang="es-ES" sz="2800" dirty="0"/>
              <a:t>   2.1. Características del oligopolio</a:t>
            </a:r>
            <a:r>
              <a:rPr lang="es-ES" sz="2800" dirty="0" smtClean="0"/>
              <a:t>.</a:t>
            </a:r>
          </a:p>
          <a:p>
            <a:pPr algn="just">
              <a:buFontTx/>
              <a:buNone/>
            </a:pPr>
            <a:r>
              <a:rPr lang="en-US" sz="2800" dirty="0" smtClean="0"/>
              <a:t>   2.2. El </a:t>
            </a:r>
            <a:r>
              <a:rPr lang="en-US" sz="2800" dirty="0" err="1" smtClean="0"/>
              <a:t>equilibrio</a:t>
            </a:r>
            <a:r>
              <a:rPr lang="en-US" sz="2800" dirty="0" smtClean="0"/>
              <a:t> en un </a:t>
            </a:r>
            <a:r>
              <a:rPr lang="en-US" sz="2800" dirty="0" err="1" smtClean="0"/>
              <a:t>mercado</a:t>
            </a:r>
            <a:r>
              <a:rPr lang="en-US" sz="2800" dirty="0" smtClean="0"/>
              <a:t> </a:t>
            </a:r>
            <a:r>
              <a:rPr lang="en-US" sz="2800" dirty="0" err="1" smtClean="0"/>
              <a:t>oligopolístico</a:t>
            </a:r>
            <a:r>
              <a:rPr lang="en-US" sz="2800" dirty="0" smtClean="0"/>
              <a:t>.</a:t>
            </a:r>
            <a:endParaRPr lang="es-ES_tradnl" sz="2800" dirty="0"/>
          </a:p>
          <a:p>
            <a:pPr marL="990600" indent="-990600" algn="just">
              <a:buFontTx/>
              <a:buNone/>
            </a:pPr>
            <a:r>
              <a:rPr lang="es-ES" sz="2800" dirty="0"/>
              <a:t>   </a:t>
            </a:r>
            <a:r>
              <a:rPr lang="es-ES" sz="2800" dirty="0" smtClean="0"/>
              <a:t>2.3. </a:t>
            </a:r>
            <a:r>
              <a:rPr lang="es-ES" sz="2800" dirty="0"/>
              <a:t>Competencia en cantidades: </a:t>
            </a:r>
            <a:r>
              <a:rPr lang="es-ES" sz="2800" dirty="0" smtClean="0"/>
              <a:t>el </a:t>
            </a:r>
            <a:r>
              <a:rPr lang="es-ES" sz="2800" dirty="0"/>
              <a:t>modelo de </a:t>
            </a:r>
            <a:r>
              <a:rPr lang="es-ES" sz="2800" dirty="0" err="1"/>
              <a:t>Cournot</a:t>
            </a:r>
            <a:r>
              <a:rPr lang="es-ES" sz="2800" dirty="0"/>
              <a:t>.</a:t>
            </a:r>
            <a:endParaRPr lang="es-ES" sz="2800" b="1" dirty="0"/>
          </a:p>
          <a:p>
            <a:pPr marL="990600" indent="-990600" algn="just">
              <a:buFontTx/>
              <a:buNone/>
            </a:pPr>
            <a:r>
              <a:rPr lang="es-ES" sz="2800" dirty="0"/>
              <a:t>   </a:t>
            </a:r>
            <a:r>
              <a:rPr lang="es-ES" sz="2800" dirty="0" smtClean="0"/>
              <a:t>2.4. </a:t>
            </a:r>
            <a:r>
              <a:rPr lang="es-ES" sz="2800" dirty="0"/>
              <a:t>El precio como variable de </a:t>
            </a:r>
            <a:r>
              <a:rPr lang="es-ES" sz="2800" dirty="0" smtClean="0"/>
              <a:t>decisión: el </a:t>
            </a:r>
            <a:r>
              <a:rPr lang="es-ES" sz="2800" dirty="0"/>
              <a:t>modelo de empresa dominante.</a:t>
            </a:r>
          </a:p>
          <a:p>
            <a:pPr algn="just">
              <a:buFontTx/>
              <a:buNone/>
            </a:pPr>
            <a:r>
              <a:rPr lang="es-ES" sz="2800" dirty="0"/>
              <a:t>   </a:t>
            </a:r>
            <a:r>
              <a:rPr lang="es-ES" sz="2800" dirty="0" smtClean="0"/>
              <a:t>2.5. </a:t>
            </a:r>
            <a:r>
              <a:rPr lang="es-ES" sz="2800" dirty="0"/>
              <a:t>Soluciones de colusión: el cártel.</a:t>
            </a:r>
          </a:p>
          <a:p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77B45-D8C1-417A-839A-E1414E75669C}" type="slidenum">
              <a:rPr lang="es-ES"/>
              <a:pPr/>
              <a:t>16</a:t>
            </a:fld>
            <a:endParaRPr lang="es-ES"/>
          </a:p>
        </p:txBody>
      </p:sp>
      <p:sp>
        <p:nvSpPr>
          <p:cNvPr id="12288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2288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22884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n-US"/>
              <a:t>2. El oligopolio</a:t>
            </a:r>
          </a:p>
        </p:txBody>
      </p:sp>
      <p:sp>
        <p:nvSpPr>
          <p:cNvPr id="122885" name="Rectangle 5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90488" tIns="44450" rIns="90488" bIns="44450"/>
          <a:lstStyle/>
          <a:p>
            <a:pPr>
              <a:spcBef>
                <a:spcPct val="70000"/>
              </a:spcBef>
              <a:buNone/>
            </a:pPr>
            <a:r>
              <a:rPr lang="en-US" dirty="0"/>
              <a:t>2.1. </a:t>
            </a:r>
            <a:r>
              <a:rPr lang="en-US" dirty="0" err="1"/>
              <a:t>Características</a:t>
            </a:r>
            <a:r>
              <a:rPr lang="en-US" dirty="0"/>
              <a:t>:</a:t>
            </a:r>
          </a:p>
          <a:p>
            <a:pPr lvl="1">
              <a:buSzPct val="75000"/>
            </a:pPr>
            <a:r>
              <a:rPr lang="en-US" dirty="0" err="1"/>
              <a:t>Pocas</a:t>
            </a:r>
            <a:r>
              <a:rPr lang="en-US" dirty="0"/>
              <a:t> </a:t>
            </a:r>
            <a:r>
              <a:rPr lang="en-US" dirty="0" err="1"/>
              <a:t>empresas</a:t>
            </a:r>
            <a:r>
              <a:rPr lang="en-US" dirty="0"/>
              <a:t>.</a:t>
            </a:r>
          </a:p>
          <a:p>
            <a:pPr lvl="1">
              <a:buSzPct val="75000"/>
            </a:pPr>
            <a:r>
              <a:rPr lang="en-US" dirty="0"/>
              <a:t>El </a:t>
            </a:r>
            <a:r>
              <a:rPr lang="en-US" dirty="0" err="1"/>
              <a:t>producto</a:t>
            </a:r>
            <a:r>
              <a:rPr lang="en-US" dirty="0"/>
              <a:t> </a:t>
            </a:r>
            <a:r>
              <a:rPr lang="en-US" dirty="0" err="1"/>
              <a:t>puede</a:t>
            </a:r>
            <a:r>
              <a:rPr lang="en-US" dirty="0"/>
              <a:t> o no </a:t>
            </a:r>
            <a:r>
              <a:rPr lang="en-US" dirty="0" err="1"/>
              <a:t>estar</a:t>
            </a:r>
            <a:r>
              <a:rPr lang="en-US" dirty="0"/>
              <a:t> </a:t>
            </a:r>
            <a:r>
              <a:rPr lang="en-US" dirty="0" err="1"/>
              <a:t>diferenciado</a:t>
            </a:r>
            <a:r>
              <a:rPr lang="en-US" dirty="0"/>
              <a:t> (</a:t>
            </a:r>
            <a:r>
              <a:rPr lang="en-US" dirty="0" err="1"/>
              <a:t>automóviles</a:t>
            </a:r>
            <a:r>
              <a:rPr lang="en-US" dirty="0"/>
              <a:t> y </a:t>
            </a:r>
            <a:r>
              <a:rPr lang="en-US" dirty="0" err="1"/>
              <a:t>acero</a:t>
            </a:r>
            <a:r>
              <a:rPr lang="en-US" dirty="0"/>
              <a:t>). </a:t>
            </a:r>
          </a:p>
          <a:p>
            <a:pPr lvl="1">
              <a:buSzPct val="75000"/>
            </a:pPr>
            <a:r>
              <a:rPr lang="en-US" dirty="0" err="1"/>
              <a:t>Barreras</a:t>
            </a:r>
            <a:r>
              <a:rPr lang="en-US" dirty="0"/>
              <a:t> a la </a:t>
            </a:r>
            <a:r>
              <a:rPr lang="en-US" dirty="0" err="1"/>
              <a:t>entrada</a:t>
            </a:r>
            <a:r>
              <a:rPr lang="en-US" dirty="0"/>
              <a:t> (</a:t>
            </a:r>
            <a:r>
              <a:rPr lang="en-US" dirty="0" err="1"/>
              <a:t>economías</a:t>
            </a:r>
            <a:r>
              <a:rPr lang="en-US" dirty="0"/>
              <a:t> de </a:t>
            </a:r>
            <a:r>
              <a:rPr lang="en-US" dirty="0" err="1"/>
              <a:t>escala</a:t>
            </a:r>
            <a:r>
              <a:rPr lang="en-US" dirty="0"/>
              <a:t>, </a:t>
            </a:r>
            <a:r>
              <a:rPr lang="en-US" dirty="0" err="1"/>
              <a:t>patentes</a:t>
            </a:r>
            <a:r>
              <a:rPr lang="en-US" dirty="0"/>
              <a:t>, etc.).</a:t>
            </a:r>
          </a:p>
        </p:txBody>
      </p:sp>
      <p:pic>
        <p:nvPicPr>
          <p:cNvPr id="8" name="oligopolio">
            <a:hlinkClick r:id="" action="ppaction://media"/>
          </p:cNvPr>
          <p:cNvPicPr>
            <a:picLocks noRot="1" noChangeAspect="1"/>
          </p:cNvPicPr>
          <p:nvPr>
            <a:wavAudioFile r:embed="rId1" name="oligopolio"/>
          </p:nvPr>
        </p:nvPicPr>
        <p:blipFill>
          <a:blip r:embed="rId4"/>
          <a:stretch>
            <a:fillRect/>
          </a:stretch>
        </p:blipFill>
        <p:spPr>
          <a:xfrm>
            <a:off x="1364105" y="788232"/>
            <a:ext cx="752006" cy="752006"/>
          </a:xfrm>
          <a:prstGeom prst="rect">
            <a:avLst/>
          </a:prstGeom>
        </p:spPr>
      </p:pic>
    </p:spTree>
  </p:cSld>
  <p:clrMapOvr>
    <a:masterClrMapping/>
  </p:clrMapOvr>
  <p:transition spd="med">
    <p:pull dir="r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23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F61C-6841-45B2-8F65-2F9FB545F420}" type="slidenum">
              <a:rPr lang="es-ES"/>
              <a:pPr/>
              <a:t>17</a:t>
            </a:fld>
            <a:endParaRPr lang="es-ES"/>
          </a:p>
        </p:txBody>
      </p:sp>
      <p:sp>
        <p:nvSpPr>
          <p:cNvPr id="124930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24931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24933" name="Rectangle 5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90488" tIns="44450" rIns="90488" bIns="44450"/>
          <a:lstStyle/>
          <a:p>
            <a:pPr>
              <a:spcBef>
                <a:spcPct val="70000"/>
              </a:spcBef>
            </a:pPr>
            <a:r>
              <a:rPr lang="en-US"/>
              <a:t>Ejemplos:</a:t>
            </a:r>
          </a:p>
          <a:p>
            <a:pPr lvl="1">
              <a:buSzPct val="75000"/>
            </a:pPr>
            <a:r>
              <a:rPr lang="en-US"/>
              <a:t>Automóviles.</a:t>
            </a:r>
          </a:p>
          <a:p>
            <a:pPr lvl="1">
              <a:buSzPct val="75000"/>
            </a:pPr>
            <a:r>
              <a:rPr lang="en-US"/>
              <a:t>Siderurgia.</a:t>
            </a:r>
          </a:p>
          <a:p>
            <a:pPr lvl="1">
              <a:buSzPct val="75000"/>
            </a:pPr>
            <a:r>
              <a:rPr lang="en-US"/>
              <a:t>Aluminio.</a:t>
            </a:r>
          </a:p>
          <a:p>
            <a:pPr lvl="1">
              <a:buSzPct val="75000"/>
            </a:pPr>
            <a:r>
              <a:rPr lang="en-US"/>
              <a:t>Productos petroquímicos.</a:t>
            </a:r>
          </a:p>
          <a:p>
            <a:pPr lvl="1">
              <a:buSzPct val="75000"/>
            </a:pPr>
            <a:r>
              <a:rPr lang="en-US"/>
              <a:t>Equipo eléctrico.</a:t>
            </a:r>
          </a:p>
          <a:p>
            <a:pPr lvl="1">
              <a:buSzPct val="75000"/>
            </a:pPr>
            <a:r>
              <a:rPr lang="en-US"/>
              <a:t>Ordenadores.</a:t>
            </a:r>
          </a:p>
        </p:txBody>
      </p:sp>
      <p:sp>
        <p:nvSpPr>
          <p:cNvPr id="124935" name="Rectangle 7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s-ES" sz="4000"/>
              <a:t>2.1. Características del oligopolio</a:t>
            </a:r>
            <a:endParaRPr lang="en-US" sz="400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3B7FD-9D25-4799-9C9F-DB5C7B8A6148}" type="slidenum">
              <a:rPr lang="es-ES"/>
              <a:pPr/>
              <a:t>18</a:t>
            </a:fld>
            <a:endParaRPr lang="es-ES"/>
          </a:p>
        </p:txBody>
      </p:sp>
      <p:sp>
        <p:nvSpPr>
          <p:cNvPr id="129026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29027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2902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762000" y="1600200"/>
            <a:ext cx="7753350" cy="4525963"/>
          </a:xfrm>
          <a:noFill/>
          <a:ln/>
        </p:spPr>
        <p:txBody>
          <a:bodyPr lIns="90488" tIns="44450" rIns="90488" bIns="44450"/>
          <a:lstStyle/>
          <a:p>
            <a:pPr marL="266700" indent="-266700" algn="just">
              <a:spcBef>
                <a:spcPts val="1800"/>
              </a:spcBef>
              <a:buNone/>
            </a:pPr>
            <a:r>
              <a:rPr lang="en-US" sz="2400" dirty="0" smtClean="0"/>
              <a:t>Las </a:t>
            </a:r>
            <a:r>
              <a:rPr lang="en-US" sz="2400" dirty="0" err="1" smtClean="0"/>
              <a:t>barreras</a:t>
            </a:r>
            <a:r>
              <a:rPr lang="en-US" sz="2400" dirty="0" smtClean="0"/>
              <a:t> de </a:t>
            </a:r>
            <a:r>
              <a:rPr lang="en-US" sz="2400" dirty="0" err="1" smtClean="0"/>
              <a:t>entrada</a:t>
            </a:r>
            <a:r>
              <a:rPr lang="en-US" sz="2400" dirty="0" smtClean="0"/>
              <a:t> </a:t>
            </a:r>
            <a:r>
              <a:rPr lang="en-US" sz="2400" dirty="0" err="1" smtClean="0"/>
              <a:t>pueden</a:t>
            </a:r>
            <a:r>
              <a:rPr lang="en-US" sz="2400" dirty="0" smtClean="0"/>
              <a:t> ser: </a:t>
            </a:r>
          </a:p>
          <a:p>
            <a:pPr marL="266700" indent="-266700" algn="just">
              <a:spcBef>
                <a:spcPts val="1800"/>
              </a:spcBef>
            </a:pPr>
            <a:r>
              <a:rPr lang="en-US" sz="2400" dirty="0" err="1"/>
              <a:t>N</a:t>
            </a:r>
            <a:r>
              <a:rPr lang="en-US" sz="2400" dirty="0" err="1" smtClean="0"/>
              <a:t>aturales</a:t>
            </a:r>
            <a:r>
              <a:rPr lang="en-US" sz="2400" dirty="0" smtClean="0"/>
              <a:t> o </a:t>
            </a:r>
            <a:r>
              <a:rPr lang="en-US" sz="2400" dirty="0" err="1" smtClean="0"/>
              <a:t>básicas</a:t>
            </a:r>
            <a:r>
              <a:rPr lang="en-US" sz="2400" dirty="0" smtClean="0"/>
              <a:t> de la </a:t>
            </a:r>
            <a:r>
              <a:rPr lang="en-US" sz="2400" dirty="0" err="1" smtClean="0"/>
              <a:t>estructura</a:t>
            </a:r>
            <a:r>
              <a:rPr lang="en-US" sz="2400" dirty="0" smtClean="0"/>
              <a:t> de </a:t>
            </a:r>
            <a:r>
              <a:rPr lang="en-US" sz="2400" dirty="0" err="1" smtClean="0"/>
              <a:t>mercado</a:t>
            </a:r>
            <a:r>
              <a:rPr lang="en-US" sz="2400" dirty="0" smtClean="0"/>
              <a:t> de </a:t>
            </a:r>
            <a:r>
              <a:rPr lang="en-US" sz="2400" dirty="0" err="1" smtClean="0"/>
              <a:t>oligopolio</a:t>
            </a:r>
            <a:r>
              <a:rPr lang="en-US" sz="2400" dirty="0" smtClean="0"/>
              <a:t>: </a:t>
            </a:r>
            <a:r>
              <a:rPr lang="en-US" sz="2400" dirty="0" err="1" smtClean="0"/>
              <a:t>economías</a:t>
            </a:r>
            <a:r>
              <a:rPr lang="en-US" sz="2400" dirty="0" smtClean="0"/>
              <a:t> de </a:t>
            </a:r>
            <a:r>
              <a:rPr lang="en-US" sz="2400" dirty="0" err="1" smtClean="0"/>
              <a:t>escala</a:t>
            </a:r>
            <a:r>
              <a:rPr lang="en-US" sz="2400" dirty="0" smtClean="0"/>
              <a:t>, </a:t>
            </a:r>
            <a:r>
              <a:rPr lang="en-US" sz="2400" dirty="0" err="1" smtClean="0"/>
              <a:t>patentes</a:t>
            </a:r>
            <a:r>
              <a:rPr lang="en-US" sz="2400" dirty="0" smtClean="0"/>
              <a:t>, </a:t>
            </a:r>
            <a:r>
              <a:rPr lang="en-US" sz="2400" dirty="0" err="1" smtClean="0"/>
              <a:t>acceso</a:t>
            </a:r>
            <a:r>
              <a:rPr lang="en-US" sz="2400" dirty="0" smtClean="0"/>
              <a:t> a </a:t>
            </a:r>
            <a:r>
              <a:rPr lang="en-US" sz="2400" dirty="0" err="1" smtClean="0"/>
              <a:t>tecnología</a:t>
            </a:r>
            <a:r>
              <a:rPr lang="en-US" sz="2400" dirty="0"/>
              <a:t> </a:t>
            </a:r>
            <a:r>
              <a:rPr lang="en-US" sz="2400" dirty="0" smtClean="0"/>
              <a:t>y </a:t>
            </a:r>
            <a:r>
              <a:rPr lang="en-US" sz="2400" dirty="0" err="1" smtClean="0"/>
              <a:t>reconocimiento</a:t>
            </a:r>
            <a:r>
              <a:rPr lang="en-US" sz="2400" dirty="0" smtClean="0"/>
              <a:t> de </a:t>
            </a:r>
            <a:r>
              <a:rPr lang="en-US" sz="2400" dirty="0" err="1" smtClean="0"/>
              <a:t>una</a:t>
            </a:r>
            <a:r>
              <a:rPr lang="en-US" sz="2400" dirty="0" smtClean="0"/>
              <a:t> </a:t>
            </a:r>
            <a:r>
              <a:rPr lang="en-US" sz="2400" dirty="0" err="1" smtClean="0"/>
              <a:t>marca</a:t>
            </a:r>
            <a:r>
              <a:rPr lang="en-US" sz="2400" dirty="0" smtClean="0"/>
              <a:t> (</a:t>
            </a:r>
            <a:r>
              <a:rPr lang="en-US" sz="2400" dirty="0" err="1" smtClean="0"/>
              <a:t>gasto</a:t>
            </a:r>
            <a:r>
              <a:rPr lang="en-US" sz="2400" dirty="0" smtClean="0"/>
              <a:t> en </a:t>
            </a:r>
            <a:r>
              <a:rPr lang="en-US" sz="2400" dirty="0" err="1" smtClean="0"/>
              <a:t>publicidad</a:t>
            </a:r>
            <a:r>
              <a:rPr lang="en-US" sz="2400" dirty="0" smtClean="0"/>
              <a:t>). </a:t>
            </a:r>
          </a:p>
          <a:p>
            <a:pPr algn="just">
              <a:spcBef>
                <a:spcPts val="1800"/>
              </a:spcBef>
            </a:pPr>
            <a:r>
              <a:rPr lang="en-US" sz="2400" dirty="0" smtClean="0"/>
              <a:t>O m</a:t>
            </a:r>
            <a:r>
              <a:rPr lang="es-ES" sz="2400" dirty="0" err="1" smtClean="0"/>
              <a:t>edidas</a:t>
            </a:r>
            <a:r>
              <a:rPr lang="es-ES" sz="2400" dirty="0" smtClean="0"/>
              <a:t> estratégicas para frenar la entrada de empresas, como aumentar </a:t>
            </a:r>
            <a:r>
              <a:rPr lang="es-ES" sz="2400" dirty="0"/>
              <a:t>la producción (inundar el mercado) para que caigan los precios y resulte menos rentable producir</a:t>
            </a:r>
            <a:r>
              <a:rPr lang="es-ES" sz="2400" dirty="0" smtClean="0"/>
              <a:t>.</a:t>
            </a:r>
            <a:endParaRPr lang="es-ES" sz="2400" dirty="0"/>
          </a:p>
        </p:txBody>
      </p:sp>
      <p:sp>
        <p:nvSpPr>
          <p:cNvPr id="129031" name="Rectangle 7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s-ES" sz="3600" dirty="0"/>
              <a:t>2.1. Características del oligopolio</a:t>
            </a:r>
            <a:endParaRPr lang="en-US" sz="3600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7C53F-9AF4-4FEB-AB23-5AD67B5FE190}" type="slidenum">
              <a:rPr lang="es-ES"/>
              <a:pPr/>
              <a:t>19</a:t>
            </a:fld>
            <a:endParaRPr lang="es-ES"/>
          </a:p>
        </p:txBody>
      </p:sp>
      <p:sp>
        <p:nvSpPr>
          <p:cNvPr id="13312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312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312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22300" y="1763713"/>
            <a:ext cx="7978775" cy="5484812"/>
          </a:xfrm>
          <a:noFill/>
          <a:ln/>
        </p:spPr>
        <p:txBody>
          <a:bodyPr lIns="90488" tIns="44450" rIns="90488" bIns="44450"/>
          <a:lstStyle/>
          <a:p>
            <a:pPr algn="just">
              <a:spcBef>
                <a:spcPts val="1800"/>
              </a:spcBef>
              <a:buSzPct val="75000"/>
            </a:pPr>
            <a:r>
              <a:rPr lang="en-US" sz="2400" dirty="0" smtClean="0"/>
              <a:t>En </a:t>
            </a:r>
            <a:r>
              <a:rPr lang="en-US" sz="2400" dirty="0"/>
              <a:t>un </a:t>
            </a:r>
            <a:r>
              <a:rPr lang="en-US" sz="2400" dirty="0" err="1"/>
              <a:t>mercado</a:t>
            </a:r>
            <a:r>
              <a:rPr lang="en-US" sz="2400" dirty="0"/>
              <a:t> </a:t>
            </a:r>
            <a:r>
              <a:rPr lang="en-US" sz="2400" dirty="0" err="1"/>
              <a:t>perfectamente</a:t>
            </a:r>
            <a:r>
              <a:rPr lang="en-US" sz="2400" dirty="0"/>
              <a:t> </a:t>
            </a:r>
            <a:r>
              <a:rPr lang="en-US" sz="2400" dirty="0" err="1"/>
              <a:t>competitivo</a:t>
            </a:r>
            <a:r>
              <a:rPr lang="en-US" sz="2400" dirty="0"/>
              <a:t>, en el </a:t>
            </a:r>
            <a:r>
              <a:rPr lang="en-US" sz="2400" dirty="0" err="1"/>
              <a:t>monopolio</a:t>
            </a:r>
            <a:r>
              <a:rPr lang="en-US" sz="2400" dirty="0"/>
              <a:t> y la </a:t>
            </a:r>
            <a:r>
              <a:rPr lang="en-US" sz="2400" dirty="0" err="1"/>
              <a:t>competencia</a:t>
            </a:r>
            <a:r>
              <a:rPr lang="en-US" sz="2400" dirty="0"/>
              <a:t> </a:t>
            </a:r>
            <a:r>
              <a:rPr lang="en-US" sz="2400" dirty="0" err="1" smtClean="0"/>
              <a:t>monpolística</a:t>
            </a:r>
            <a:r>
              <a:rPr lang="en-US" sz="2400" dirty="0" smtClean="0"/>
              <a:t>, </a:t>
            </a:r>
            <a:r>
              <a:rPr lang="en-US" sz="2400" dirty="0"/>
              <a:t>los </a:t>
            </a:r>
            <a:r>
              <a:rPr lang="en-US" sz="2400" dirty="0" err="1"/>
              <a:t>productores</a:t>
            </a:r>
            <a:r>
              <a:rPr lang="en-US" sz="2400" dirty="0"/>
              <a:t> no </a:t>
            </a:r>
            <a:r>
              <a:rPr lang="en-US" sz="2400" dirty="0" err="1"/>
              <a:t>tienen</a:t>
            </a:r>
            <a:r>
              <a:rPr lang="en-US" sz="2400" dirty="0"/>
              <a:t> </a:t>
            </a:r>
            <a:r>
              <a:rPr lang="en-US" sz="2400" dirty="0" err="1"/>
              <a:t>por</a:t>
            </a:r>
            <a:r>
              <a:rPr lang="en-US" sz="2400" dirty="0"/>
              <a:t> </a:t>
            </a:r>
            <a:r>
              <a:rPr lang="en-US" sz="2400" dirty="0" err="1"/>
              <a:t>qué</a:t>
            </a:r>
            <a:r>
              <a:rPr lang="en-US" sz="2400" dirty="0"/>
              <a:t> </a:t>
            </a:r>
            <a:r>
              <a:rPr lang="en-US" sz="2400" dirty="0" err="1"/>
              <a:t>considerar</a:t>
            </a:r>
            <a:r>
              <a:rPr lang="en-US" sz="2400" dirty="0"/>
              <a:t> </a:t>
            </a:r>
            <a:r>
              <a:rPr lang="en-US" sz="2400" dirty="0" err="1"/>
              <a:t>las</a:t>
            </a:r>
            <a:r>
              <a:rPr lang="en-US" sz="2400" dirty="0"/>
              <a:t> </a:t>
            </a:r>
            <a:r>
              <a:rPr lang="en-US" sz="2400" dirty="0" err="1"/>
              <a:t>reacciones</a:t>
            </a:r>
            <a:r>
              <a:rPr lang="en-US" sz="2400" dirty="0"/>
              <a:t> de </a:t>
            </a:r>
            <a:r>
              <a:rPr lang="en-US" sz="2400" dirty="0" err="1"/>
              <a:t>las</a:t>
            </a:r>
            <a:r>
              <a:rPr lang="en-US" sz="2400" dirty="0"/>
              <a:t> </a:t>
            </a:r>
            <a:r>
              <a:rPr lang="en-US" sz="2400" dirty="0" err="1"/>
              <a:t>empresas</a:t>
            </a:r>
            <a:r>
              <a:rPr lang="en-US" sz="2400" dirty="0"/>
              <a:t> </a:t>
            </a:r>
            <a:r>
              <a:rPr lang="en-US" sz="2400" dirty="0" err="1"/>
              <a:t>competidoras</a:t>
            </a:r>
            <a:r>
              <a:rPr lang="en-US" sz="2400" dirty="0"/>
              <a:t> a la </a:t>
            </a:r>
            <a:r>
              <a:rPr lang="en-US" sz="2400" dirty="0" err="1"/>
              <a:t>hora</a:t>
            </a:r>
            <a:r>
              <a:rPr lang="en-US" sz="2400" dirty="0"/>
              <a:t> de </a:t>
            </a:r>
            <a:r>
              <a:rPr lang="en-US" sz="2400" dirty="0" err="1"/>
              <a:t>eligir</a:t>
            </a:r>
            <a:r>
              <a:rPr lang="en-US" sz="2400" dirty="0"/>
              <a:t> el </a:t>
            </a:r>
            <a:r>
              <a:rPr lang="en-US" sz="2400" dirty="0" err="1"/>
              <a:t>nivel</a:t>
            </a:r>
            <a:r>
              <a:rPr lang="en-US" sz="2400" dirty="0"/>
              <a:t> de </a:t>
            </a:r>
            <a:r>
              <a:rPr lang="en-US" sz="2400" dirty="0" err="1"/>
              <a:t>producción</a:t>
            </a:r>
            <a:r>
              <a:rPr lang="en-US" sz="2400" dirty="0"/>
              <a:t> y </a:t>
            </a:r>
            <a:r>
              <a:rPr lang="en-US" sz="2400" dirty="0" err="1"/>
              <a:t>fijar</a:t>
            </a:r>
            <a:r>
              <a:rPr lang="en-US" sz="2400" dirty="0"/>
              <a:t> el </a:t>
            </a:r>
            <a:r>
              <a:rPr lang="en-US" sz="2400" dirty="0" err="1"/>
              <a:t>precio</a:t>
            </a:r>
            <a:r>
              <a:rPr lang="en-US" sz="2400" dirty="0"/>
              <a:t>. </a:t>
            </a:r>
          </a:p>
          <a:p>
            <a:pPr algn="just">
              <a:spcBef>
                <a:spcPts val="1800"/>
              </a:spcBef>
              <a:buSzPct val="75000"/>
            </a:pPr>
            <a:r>
              <a:rPr lang="en-US" sz="2400" dirty="0"/>
              <a:t>En un </a:t>
            </a:r>
            <a:r>
              <a:rPr lang="en-US" sz="2400" dirty="0" err="1"/>
              <a:t>mercado</a:t>
            </a:r>
            <a:r>
              <a:rPr lang="en-US" sz="2400" dirty="0"/>
              <a:t> </a:t>
            </a:r>
            <a:r>
              <a:rPr lang="en-US" sz="2400" dirty="0" err="1"/>
              <a:t>oligopolístico</a:t>
            </a:r>
            <a:r>
              <a:rPr lang="en-US" sz="2400" dirty="0"/>
              <a:t>, los </a:t>
            </a:r>
            <a:r>
              <a:rPr lang="en-US" sz="2400" dirty="0" err="1"/>
              <a:t>productores</a:t>
            </a:r>
            <a:r>
              <a:rPr lang="en-US" sz="2400" dirty="0"/>
              <a:t> </a:t>
            </a:r>
            <a:r>
              <a:rPr lang="en-US" sz="2400" dirty="0" err="1"/>
              <a:t>deben</a:t>
            </a:r>
            <a:r>
              <a:rPr lang="en-US" sz="2400" dirty="0"/>
              <a:t> </a:t>
            </a:r>
            <a:r>
              <a:rPr lang="en-US" sz="2400" dirty="0" err="1"/>
              <a:t>considerar</a:t>
            </a:r>
            <a:r>
              <a:rPr lang="en-US" sz="2400" dirty="0"/>
              <a:t> la </a:t>
            </a:r>
            <a:r>
              <a:rPr lang="en-US" sz="2400" dirty="0" err="1"/>
              <a:t>reacción</a:t>
            </a:r>
            <a:r>
              <a:rPr lang="en-US" sz="2400" dirty="0"/>
              <a:t> de </a:t>
            </a:r>
            <a:r>
              <a:rPr lang="en-US" sz="2400" dirty="0" err="1"/>
              <a:t>las</a:t>
            </a:r>
            <a:r>
              <a:rPr lang="en-US" sz="2400" dirty="0"/>
              <a:t> </a:t>
            </a:r>
            <a:r>
              <a:rPr lang="en-US" sz="2400" dirty="0" err="1"/>
              <a:t>empresas</a:t>
            </a:r>
            <a:r>
              <a:rPr lang="en-US" sz="2400" dirty="0"/>
              <a:t> </a:t>
            </a:r>
            <a:r>
              <a:rPr lang="en-US" sz="2400" dirty="0" err="1"/>
              <a:t>competidoras</a:t>
            </a:r>
            <a:r>
              <a:rPr lang="en-US" sz="2400" dirty="0"/>
              <a:t>, </a:t>
            </a:r>
            <a:r>
              <a:rPr lang="en-US" sz="2400" dirty="0" err="1"/>
              <a:t>cuando</a:t>
            </a:r>
            <a:r>
              <a:rPr lang="en-US" sz="2400" dirty="0"/>
              <a:t> </a:t>
            </a:r>
            <a:r>
              <a:rPr lang="en-US" sz="2400" dirty="0" err="1"/>
              <a:t>eligen</a:t>
            </a:r>
            <a:r>
              <a:rPr lang="en-US" sz="2400" dirty="0"/>
              <a:t> el </a:t>
            </a:r>
            <a:r>
              <a:rPr lang="en-US" sz="2400" dirty="0" err="1"/>
              <a:t>nivel</a:t>
            </a:r>
            <a:r>
              <a:rPr lang="en-US" sz="2400" dirty="0"/>
              <a:t> de </a:t>
            </a:r>
            <a:r>
              <a:rPr lang="en-US" sz="2400" dirty="0" err="1"/>
              <a:t>producción</a:t>
            </a:r>
            <a:r>
              <a:rPr lang="en-US" sz="2400" dirty="0"/>
              <a:t> y </a:t>
            </a:r>
            <a:r>
              <a:rPr lang="en-US" sz="2400" dirty="0" err="1"/>
              <a:t>fijan</a:t>
            </a:r>
            <a:r>
              <a:rPr lang="en-US" sz="2400" dirty="0"/>
              <a:t> el </a:t>
            </a:r>
            <a:r>
              <a:rPr lang="en-US" sz="2400" dirty="0" err="1"/>
              <a:t>precio</a:t>
            </a:r>
            <a:r>
              <a:rPr lang="en-US" sz="2400" dirty="0"/>
              <a:t>. </a:t>
            </a:r>
          </a:p>
        </p:txBody>
      </p:sp>
      <p:sp>
        <p:nvSpPr>
          <p:cNvPr id="133127" name="Rectangle 7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n-US" sz="3600" dirty="0" smtClean="0"/>
              <a:t>2.2. El </a:t>
            </a:r>
            <a:r>
              <a:rPr lang="en-US" sz="3600" dirty="0" err="1" smtClean="0"/>
              <a:t>equilibrio</a:t>
            </a:r>
            <a:r>
              <a:rPr lang="en-US" sz="3600" dirty="0" smtClean="0"/>
              <a:t> en un </a:t>
            </a:r>
            <a:r>
              <a:rPr lang="en-US" sz="3600" dirty="0" err="1" smtClean="0"/>
              <a:t>mercado</a:t>
            </a:r>
            <a:r>
              <a:rPr lang="en-US" sz="3600" dirty="0" smtClean="0"/>
              <a:t> </a:t>
            </a:r>
            <a:r>
              <a:rPr lang="en-US" sz="3600" dirty="0" err="1" smtClean="0"/>
              <a:t>oligopolístico</a:t>
            </a:r>
            <a:endParaRPr lang="en-US" sz="3600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F92D4-208E-435D-B15C-59AD2EF40BBA}" type="slidenum">
              <a:rPr lang="es-ES"/>
              <a:pPr/>
              <a:t>2</a:t>
            </a:fld>
            <a:endParaRPr lang="es-ES"/>
          </a:p>
        </p:txBody>
      </p:sp>
      <p:sp>
        <p:nvSpPr>
          <p:cNvPr id="427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4000"/>
              <a:t>Objetivos del capítulo</a:t>
            </a:r>
          </a:p>
        </p:txBody>
      </p:sp>
      <p:sp>
        <p:nvSpPr>
          <p:cNvPr id="427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73175"/>
            <a:ext cx="8229600" cy="4525963"/>
          </a:xfrm>
        </p:spPr>
        <p:txBody>
          <a:bodyPr/>
          <a:lstStyle/>
          <a:p>
            <a:pPr algn="just">
              <a:lnSpc>
                <a:spcPct val="80000"/>
              </a:lnSpc>
              <a:spcAft>
                <a:spcPts val="1200"/>
              </a:spcAft>
            </a:pPr>
            <a:r>
              <a:rPr lang="es-ES" sz="2400" dirty="0"/>
              <a:t>Conocer en qué consiste la competencia monopolística, qué es un oligopolio y por qué ocurre.</a:t>
            </a:r>
          </a:p>
          <a:p>
            <a:pPr algn="just">
              <a:lnSpc>
                <a:spcPct val="80000"/>
              </a:lnSpc>
              <a:spcAft>
                <a:spcPts val="1200"/>
              </a:spcAft>
            </a:pPr>
            <a:r>
              <a:rPr lang="es-ES" sz="2400" dirty="0"/>
              <a:t>Entender por qué las empresas </a:t>
            </a:r>
            <a:r>
              <a:rPr lang="es-ES" sz="2400" dirty="0" err="1"/>
              <a:t>oligopolistas</a:t>
            </a:r>
            <a:r>
              <a:rPr lang="es-ES" sz="2400" dirty="0"/>
              <a:t> y las que compiten monopolísticamente diferencian sus productos.</a:t>
            </a:r>
          </a:p>
          <a:p>
            <a:pPr algn="just">
              <a:lnSpc>
                <a:spcPct val="80000"/>
              </a:lnSpc>
              <a:spcAft>
                <a:spcPts val="1200"/>
              </a:spcAft>
            </a:pPr>
            <a:r>
              <a:rPr lang="es-ES" sz="2400" dirty="0"/>
              <a:t>Analizar cómo se determinan los precios y beneficios en competencia monopolística, tanto en el corto como en el largo plazo.</a:t>
            </a:r>
          </a:p>
          <a:p>
            <a:pPr algn="just">
              <a:lnSpc>
                <a:spcPct val="80000"/>
              </a:lnSpc>
              <a:spcAft>
                <a:spcPts val="1200"/>
              </a:spcAft>
            </a:pPr>
            <a:r>
              <a:rPr lang="es-ES" sz="2400" dirty="0"/>
              <a:t>Estudiar las diferencias entre competencia monopolística y competencia perfecta.</a:t>
            </a:r>
          </a:p>
          <a:p>
            <a:pPr algn="just">
              <a:lnSpc>
                <a:spcPct val="80000"/>
              </a:lnSpc>
              <a:spcAft>
                <a:spcPts val="1200"/>
              </a:spcAft>
            </a:pPr>
            <a:r>
              <a:rPr lang="es-ES" sz="2400" dirty="0"/>
              <a:t>Estudiar diferentes modelos que nos ayuden a comprender mejor el oligopolio.</a:t>
            </a:r>
          </a:p>
          <a:p>
            <a:pPr algn="just">
              <a:lnSpc>
                <a:spcPct val="80000"/>
              </a:lnSpc>
            </a:pPr>
            <a:r>
              <a:rPr lang="es-ES" sz="2400" dirty="0"/>
              <a:t>Comprender por qué la colusión puede beneficiar a los </a:t>
            </a:r>
            <a:r>
              <a:rPr lang="es-ES" sz="2400" dirty="0" err="1"/>
              <a:t>oligopolistas</a:t>
            </a:r>
            <a:r>
              <a:rPr lang="es-ES" sz="2400" dirty="0"/>
              <a:t>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3FB40-94CB-44C5-BDB9-FAB0A55B15FC}" type="slidenum">
              <a:rPr lang="es-ES"/>
              <a:pPr/>
              <a:t>20</a:t>
            </a:fld>
            <a:endParaRPr lang="es-ES"/>
          </a:p>
        </p:txBody>
      </p:sp>
      <p:sp>
        <p:nvSpPr>
          <p:cNvPr id="135170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5171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517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52464" y="1719263"/>
            <a:ext cx="7891462" cy="4224337"/>
          </a:xfrm>
          <a:noFill/>
          <a:ln/>
        </p:spPr>
        <p:txBody>
          <a:bodyPr lIns="90488" tIns="44450" rIns="90488" bIns="44450"/>
          <a:lstStyle/>
          <a:p>
            <a:pPr lvl="1">
              <a:buSzPct val="75000"/>
              <a:buNone/>
            </a:pPr>
            <a:r>
              <a:rPr lang="en-US" dirty="0" err="1" smtClean="0"/>
              <a:t>Descripción</a:t>
            </a:r>
            <a:r>
              <a:rPr lang="en-US" dirty="0" smtClean="0"/>
              <a:t> </a:t>
            </a:r>
            <a:r>
              <a:rPr lang="en-US" dirty="0"/>
              <a:t>del </a:t>
            </a:r>
            <a:r>
              <a:rPr lang="en-US" dirty="0" err="1"/>
              <a:t>equilibrio</a:t>
            </a:r>
            <a:r>
              <a:rPr lang="en-US" dirty="0"/>
              <a:t>:</a:t>
            </a:r>
          </a:p>
          <a:p>
            <a:pPr lvl="2" algn="just">
              <a:spcBef>
                <a:spcPct val="35000"/>
              </a:spcBef>
            </a:pPr>
            <a:r>
              <a:rPr lang="en-US" dirty="0"/>
              <a:t>La </a:t>
            </a:r>
            <a:r>
              <a:rPr lang="en-US" dirty="0" err="1"/>
              <a:t>empresas</a:t>
            </a:r>
            <a:r>
              <a:rPr lang="en-US" dirty="0"/>
              <a:t> </a:t>
            </a:r>
            <a:r>
              <a:rPr lang="en-US" dirty="0" err="1"/>
              <a:t>consiguen</a:t>
            </a:r>
            <a:r>
              <a:rPr lang="en-US" dirty="0"/>
              <a:t> los </a:t>
            </a:r>
            <a:r>
              <a:rPr lang="en-US" dirty="0" err="1"/>
              <a:t>mejores</a:t>
            </a:r>
            <a:r>
              <a:rPr lang="en-US" dirty="0"/>
              <a:t> </a:t>
            </a:r>
            <a:r>
              <a:rPr lang="en-US" dirty="0" err="1"/>
              <a:t>resultados</a:t>
            </a:r>
            <a:r>
              <a:rPr lang="en-US" dirty="0"/>
              <a:t> </a:t>
            </a:r>
            <a:r>
              <a:rPr lang="en-US" dirty="0" err="1"/>
              <a:t>posibles</a:t>
            </a:r>
            <a:r>
              <a:rPr lang="en-US" dirty="0"/>
              <a:t> y no </a:t>
            </a:r>
            <a:r>
              <a:rPr lang="en-US" dirty="0" err="1"/>
              <a:t>tienen</a:t>
            </a:r>
            <a:r>
              <a:rPr lang="en-US" dirty="0"/>
              <a:t> </a:t>
            </a:r>
            <a:r>
              <a:rPr lang="en-US" dirty="0" err="1"/>
              <a:t>razón</a:t>
            </a:r>
            <a:r>
              <a:rPr lang="en-US" dirty="0"/>
              <a:t> </a:t>
            </a:r>
            <a:r>
              <a:rPr lang="en-US" dirty="0" err="1"/>
              <a:t>alguna</a:t>
            </a:r>
            <a:r>
              <a:rPr lang="en-US" dirty="0"/>
              <a:t>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alterar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precio</a:t>
            </a:r>
            <a:r>
              <a:rPr lang="en-US" dirty="0"/>
              <a:t> o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nivel</a:t>
            </a:r>
            <a:r>
              <a:rPr lang="en-US" dirty="0"/>
              <a:t> de </a:t>
            </a:r>
            <a:r>
              <a:rPr lang="en-US" dirty="0" err="1"/>
              <a:t>producción</a:t>
            </a:r>
            <a:r>
              <a:rPr lang="en-US" dirty="0"/>
              <a:t>. </a:t>
            </a:r>
          </a:p>
          <a:p>
            <a:pPr lvl="2" algn="just">
              <a:spcBef>
                <a:spcPct val="35000"/>
              </a:spcBef>
            </a:pP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empresa</a:t>
            </a:r>
            <a:r>
              <a:rPr lang="en-US" dirty="0"/>
              <a:t> </a:t>
            </a:r>
            <a:r>
              <a:rPr lang="en-US" dirty="0" err="1"/>
              <a:t>tiene</a:t>
            </a:r>
            <a:r>
              <a:rPr lang="en-US" dirty="0"/>
              <a:t> en </a:t>
            </a:r>
            <a:r>
              <a:rPr lang="en-US" dirty="0" err="1"/>
              <a:t>cuenta</a:t>
            </a:r>
            <a:r>
              <a:rPr lang="en-US" dirty="0"/>
              <a:t> a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competidoras</a:t>
            </a:r>
            <a:r>
              <a:rPr lang="en-US" dirty="0"/>
              <a:t> y </a:t>
            </a:r>
            <a:r>
              <a:rPr lang="en-US" dirty="0" err="1"/>
              <a:t>supone</a:t>
            </a:r>
            <a:r>
              <a:rPr lang="en-US" dirty="0"/>
              <a:t> </a:t>
            </a:r>
            <a:r>
              <a:rPr lang="en-US" dirty="0" err="1"/>
              <a:t>que</a:t>
            </a:r>
            <a:r>
              <a:rPr lang="en-US" dirty="0"/>
              <a:t> </a:t>
            </a:r>
            <a:r>
              <a:rPr lang="en-US" dirty="0" err="1"/>
              <a:t>éstas</a:t>
            </a:r>
            <a:r>
              <a:rPr lang="en-US" dirty="0"/>
              <a:t> </a:t>
            </a:r>
            <a:r>
              <a:rPr lang="en-US" dirty="0" err="1"/>
              <a:t>hacen</a:t>
            </a:r>
            <a:r>
              <a:rPr lang="en-US" dirty="0"/>
              <a:t> lo </a:t>
            </a:r>
            <a:r>
              <a:rPr lang="en-US" dirty="0" err="1"/>
              <a:t>mismo</a:t>
            </a:r>
            <a:r>
              <a:rPr lang="en-US" dirty="0"/>
              <a:t>.</a:t>
            </a:r>
          </a:p>
        </p:txBody>
      </p:sp>
      <p:sp>
        <p:nvSpPr>
          <p:cNvPr id="135175" name="Rectangle 7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n-US" sz="3600" dirty="0" smtClean="0"/>
              <a:t>2.2. El </a:t>
            </a:r>
            <a:r>
              <a:rPr lang="en-US" sz="3600" dirty="0" err="1" smtClean="0"/>
              <a:t>equilibrio</a:t>
            </a:r>
            <a:r>
              <a:rPr lang="en-US" sz="3600" dirty="0" smtClean="0"/>
              <a:t> en un </a:t>
            </a:r>
            <a:r>
              <a:rPr lang="en-US" sz="3600" dirty="0" err="1" smtClean="0"/>
              <a:t>mercado</a:t>
            </a:r>
            <a:r>
              <a:rPr lang="en-US" sz="3600" dirty="0" smtClean="0"/>
              <a:t> </a:t>
            </a:r>
            <a:r>
              <a:rPr lang="en-US" sz="3600" dirty="0" err="1" smtClean="0"/>
              <a:t>oligopolístico</a:t>
            </a:r>
            <a:r>
              <a:rPr lang="en-US" sz="3600" dirty="0" smtClean="0"/>
              <a:t> </a:t>
            </a:r>
            <a:endParaRPr lang="en-US" sz="3600" dirty="0"/>
          </a:p>
        </p:txBody>
      </p:sp>
      <p:pic>
        <p:nvPicPr>
          <p:cNvPr id="9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1139252" y="1013086"/>
            <a:ext cx="841948" cy="841948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89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8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7ABE4-6408-4BBD-93F5-1A5269C85256}" type="slidenum">
              <a:rPr lang="es-ES"/>
              <a:pPr/>
              <a:t>21</a:t>
            </a:fld>
            <a:endParaRPr lang="es-ES"/>
          </a:p>
        </p:txBody>
      </p:sp>
      <p:sp>
        <p:nvSpPr>
          <p:cNvPr id="137218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7219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722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5969000" cy="4525963"/>
          </a:xfrm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</a:pPr>
            <a:r>
              <a:rPr lang="es-ES" sz="2400" dirty="0"/>
              <a:t>El </a:t>
            </a:r>
            <a:r>
              <a:rPr lang="es-ES" sz="2400" dirty="0">
                <a:solidFill>
                  <a:srgbClr val="FF0000"/>
                </a:solidFill>
              </a:rPr>
              <a:t>equilibrio de Nash</a:t>
            </a:r>
            <a:r>
              <a:rPr lang="es-ES" sz="2400" dirty="0"/>
              <a:t>:</a:t>
            </a:r>
          </a:p>
          <a:p>
            <a:pPr marL="819150" lvl="1" algn="just">
              <a:spcAft>
                <a:spcPts val="1200"/>
              </a:spcAft>
              <a:buSzPct val="75000"/>
            </a:pPr>
            <a:r>
              <a:rPr lang="es-ES" sz="2400" dirty="0"/>
              <a:t>Cada empresa obtiene el mejor resultado posible, dados los resultados de las competidoras. </a:t>
            </a:r>
          </a:p>
          <a:p>
            <a:pPr algn="just">
              <a:buSzPct val="75000"/>
            </a:pPr>
            <a:r>
              <a:rPr lang="es-ES" sz="2400" dirty="0"/>
              <a:t>El matemático John Nash desarrolló el concepto de equilibrio de Nash en 1951. En 1994 recibió el premio Nobel de Economía por sus contribuciones a la teoría de juegos y los procesos de negociación (“Una mente brillante”).</a:t>
            </a:r>
          </a:p>
        </p:txBody>
      </p:sp>
      <p:sp>
        <p:nvSpPr>
          <p:cNvPr id="137223" name="Rectangle 7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n-US" sz="3600" dirty="0" smtClean="0"/>
              <a:t>2.2. El </a:t>
            </a:r>
            <a:r>
              <a:rPr lang="en-US" sz="3600" dirty="0" err="1" smtClean="0"/>
              <a:t>equilibrio</a:t>
            </a:r>
            <a:r>
              <a:rPr lang="en-US" sz="3600" dirty="0" smtClean="0"/>
              <a:t> en un </a:t>
            </a:r>
            <a:r>
              <a:rPr lang="en-US" sz="3600" dirty="0" err="1" smtClean="0"/>
              <a:t>mercado</a:t>
            </a:r>
            <a:r>
              <a:rPr lang="en-US" sz="3600" dirty="0" smtClean="0"/>
              <a:t> </a:t>
            </a:r>
            <a:r>
              <a:rPr lang="en-US" sz="3600" dirty="0" err="1" smtClean="0"/>
              <a:t>oligopolístico</a:t>
            </a:r>
            <a:r>
              <a:rPr lang="en-US" sz="3600" dirty="0" smtClean="0"/>
              <a:t> </a:t>
            </a:r>
            <a:endParaRPr lang="en-US" sz="3600" dirty="0"/>
          </a:p>
        </p:txBody>
      </p:sp>
      <p:pic>
        <p:nvPicPr>
          <p:cNvPr id="137224" name="Picture 8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540500" y="1844675"/>
            <a:ext cx="2274888" cy="32099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</p:pic>
      <p:pic>
        <p:nvPicPr>
          <p:cNvPr id="9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5"/>
          <a:stretch>
            <a:fillRect/>
          </a:stretch>
        </p:blipFill>
        <p:spPr>
          <a:xfrm>
            <a:off x="2548328" y="983105"/>
            <a:ext cx="527154" cy="527154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98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FCEF6-F881-41CD-AE61-1E0FE489500A}" type="slidenum">
              <a:rPr lang="es-ES"/>
              <a:pPr/>
              <a:t>22</a:t>
            </a:fld>
            <a:endParaRPr lang="es-ES"/>
          </a:p>
        </p:txBody>
      </p:sp>
      <p:sp>
        <p:nvSpPr>
          <p:cNvPr id="413698" name="Rectangle 2"/>
          <p:cNvSpPr>
            <a:spLocks noGrp="1" noChangeArrowheads="1"/>
          </p:cNvSpPr>
          <p:nvPr>
            <p:ph type="title"/>
          </p:nvPr>
        </p:nvSpPr>
        <p:spPr>
          <a:xfrm>
            <a:off x="157163" y="274638"/>
            <a:ext cx="8529637" cy="920750"/>
          </a:xfrm>
        </p:spPr>
        <p:txBody>
          <a:bodyPr/>
          <a:lstStyle/>
          <a:p>
            <a:r>
              <a:rPr lang="es-ES" sz="3600"/>
              <a:t>Elección de la estrategia en el oligopolio</a:t>
            </a:r>
          </a:p>
        </p:txBody>
      </p:sp>
      <p:sp>
        <p:nvSpPr>
          <p:cNvPr id="413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85875"/>
            <a:ext cx="8029575" cy="4840288"/>
          </a:xfrm>
        </p:spPr>
        <p:txBody>
          <a:bodyPr/>
          <a:lstStyle/>
          <a:p>
            <a:pPr algn="just">
              <a:buFontTx/>
              <a:buNone/>
            </a:pPr>
            <a:r>
              <a:rPr lang="es-ES" sz="2800" dirty="0" smtClean="0">
                <a:solidFill>
                  <a:srgbClr val="FF0000"/>
                </a:solidFill>
              </a:rPr>
              <a:t>1. Juego simultáneo</a:t>
            </a:r>
          </a:p>
          <a:p>
            <a:pPr algn="just">
              <a:buFontTx/>
              <a:buNone/>
            </a:pPr>
            <a:r>
              <a:rPr lang="es-ES" sz="2800" dirty="0" smtClean="0"/>
              <a:t>   Las </a:t>
            </a:r>
            <a:r>
              <a:rPr lang="es-ES" sz="2800" dirty="0"/>
              <a:t>empresas pueden elegir cada una </a:t>
            </a:r>
            <a:r>
              <a:rPr lang="es-ES" sz="2800" dirty="0" smtClean="0"/>
              <a:t>simultáneamente </a:t>
            </a:r>
            <a:r>
              <a:rPr lang="es-ES" sz="2800" dirty="0"/>
              <a:t>las cantidades. La cantidad producida es la variable de decisión (</a:t>
            </a:r>
            <a:r>
              <a:rPr lang="es-ES" sz="2800" dirty="0" err="1"/>
              <a:t>Cournot</a:t>
            </a:r>
            <a:r>
              <a:rPr lang="es-ES" sz="2800" dirty="0"/>
              <a:t>) </a:t>
            </a:r>
          </a:p>
          <a:p>
            <a:pPr algn="just">
              <a:buFontTx/>
              <a:buNone/>
            </a:pPr>
            <a:r>
              <a:rPr lang="es-ES" sz="2800" dirty="0">
                <a:solidFill>
                  <a:srgbClr val="FF0000"/>
                </a:solidFill>
              </a:rPr>
              <a:t>2. Juego consecutivo</a:t>
            </a:r>
          </a:p>
          <a:p>
            <a:pPr algn="just">
              <a:buNone/>
            </a:pPr>
            <a:r>
              <a:rPr lang="es-ES" sz="2800" dirty="0" smtClean="0"/>
              <a:t>   Líder </a:t>
            </a:r>
            <a:r>
              <a:rPr lang="es-ES" sz="2800" dirty="0"/>
              <a:t>en la elección del precio. El precio es la variable de decisión (modelo de empresa dominante)</a:t>
            </a:r>
          </a:p>
          <a:p>
            <a:pPr algn="just">
              <a:buFontTx/>
              <a:buNone/>
            </a:pPr>
            <a:r>
              <a:rPr lang="es-ES" sz="2800" dirty="0">
                <a:solidFill>
                  <a:srgbClr val="FF0000"/>
                </a:solidFill>
              </a:rPr>
              <a:t>3. Juego cooperativo o colusión (cártel)</a:t>
            </a:r>
          </a:p>
          <a:p>
            <a:pPr>
              <a:buFontTx/>
              <a:buNone/>
            </a:pPr>
            <a:endParaRPr lang="es-ES" sz="2800" dirty="0"/>
          </a:p>
        </p:txBody>
      </p:sp>
      <p:pic>
        <p:nvPicPr>
          <p:cNvPr id="6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4062334" y="1118016"/>
            <a:ext cx="692046" cy="6920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48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DD209-FF27-40EC-A4B6-C92BCE88BCF8}" type="slidenum">
              <a:rPr lang="es-ES"/>
              <a:pPr/>
              <a:t>23</a:t>
            </a:fld>
            <a:endParaRPr lang="es-ES"/>
          </a:p>
        </p:txBody>
      </p:sp>
      <p:sp>
        <p:nvSpPr>
          <p:cNvPr id="139266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9271" name="Rectangle 7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s-ES" sz="3600" dirty="0" smtClean="0"/>
              <a:t>2.3. </a:t>
            </a:r>
            <a:r>
              <a:rPr lang="es-ES" sz="3600" dirty="0"/>
              <a:t>Competencia en cantidades: el modelo de </a:t>
            </a:r>
            <a:r>
              <a:rPr lang="es-ES" sz="3600" dirty="0" err="1"/>
              <a:t>Cournot</a:t>
            </a:r>
            <a:r>
              <a:rPr lang="es-ES" sz="3600" dirty="0"/>
              <a:t> (1838)</a:t>
            </a:r>
            <a:r>
              <a:rPr lang="en-US" sz="4000" dirty="0"/>
              <a:t> </a:t>
            </a:r>
          </a:p>
        </p:txBody>
      </p:sp>
      <p:sp>
        <p:nvSpPr>
          <p:cNvPr id="139269" name="Rectangle 5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600200"/>
            <a:ext cx="8021638" cy="4525963"/>
          </a:xfrm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</a:pPr>
            <a:r>
              <a:rPr lang="en-US" sz="2400" dirty="0"/>
              <a:t>Dos </a:t>
            </a:r>
            <a:r>
              <a:rPr lang="en-US" sz="2400" dirty="0" err="1"/>
              <a:t>empresas</a:t>
            </a:r>
            <a:r>
              <a:rPr lang="en-US" sz="2400" dirty="0"/>
              <a:t> </a:t>
            </a:r>
            <a:r>
              <a:rPr lang="en-US" sz="2400" dirty="0" err="1"/>
              <a:t>que</a:t>
            </a:r>
            <a:r>
              <a:rPr lang="en-US" sz="2400" dirty="0"/>
              <a:t> </a:t>
            </a:r>
            <a:r>
              <a:rPr lang="en-US" sz="2400" dirty="0" err="1"/>
              <a:t>compiten</a:t>
            </a:r>
            <a:r>
              <a:rPr lang="en-US" sz="2400" dirty="0"/>
              <a:t> entre </a:t>
            </a:r>
            <a:r>
              <a:rPr lang="en-US" sz="2400" dirty="0" err="1"/>
              <a:t>sí</a:t>
            </a:r>
            <a:r>
              <a:rPr lang="en-US" sz="2400" dirty="0"/>
              <a:t> (con </a:t>
            </a:r>
            <a:r>
              <a:rPr lang="en-US" sz="2400" dirty="0" err="1"/>
              <a:t>costes</a:t>
            </a:r>
            <a:r>
              <a:rPr lang="en-US" sz="2400" dirty="0"/>
              <a:t> </a:t>
            </a:r>
            <a:r>
              <a:rPr lang="en-US" sz="2400" dirty="0" err="1"/>
              <a:t>iguales</a:t>
            </a:r>
            <a:r>
              <a:rPr lang="en-US" sz="2400" dirty="0"/>
              <a:t> o </a:t>
            </a:r>
            <a:r>
              <a:rPr lang="en-US" sz="2400" dirty="0" err="1"/>
              <a:t>diferentes</a:t>
            </a:r>
            <a:r>
              <a:rPr lang="en-US" sz="2400" dirty="0"/>
              <a:t>).</a:t>
            </a:r>
          </a:p>
          <a:p>
            <a:pPr algn="just">
              <a:spcBef>
                <a:spcPct val="35000"/>
              </a:spcBef>
            </a:pPr>
            <a:r>
              <a:rPr lang="en-US" sz="2400" dirty="0"/>
              <a:t>Bien </a:t>
            </a:r>
            <a:r>
              <a:rPr lang="en-US" sz="2400" dirty="0" err="1"/>
              <a:t>homogéneo</a:t>
            </a:r>
            <a:r>
              <a:rPr lang="en-US" sz="2400" dirty="0"/>
              <a:t>.</a:t>
            </a:r>
          </a:p>
          <a:p>
            <a:pPr algn="just">
              <a:spcBef>
                <a:spcPct val="35000"/>
              </a:spcBef>
            </a:pPr>
            <a:r>
              <a:rPr lang="en-US" sz="2400" dirty="0"/>
              <a:t>Las dos </a:t>
            </a:r>
            <a:r>
              <a:rPr lang="en-US" sz="2400" dirty="0" err="1"/>
              <a:t>empresas</a:t>
            </a:r>
            <a:r>
              <a:rPr lang="en-US" sz="2400" dirty="0"/>
              <a:t> </a:t>
            </a:r>
            <a:r>
              <a:rPr lang="en-US" sz="2400" dirty="0" err="1"/>
              <a:t>conocen</a:t>
            </a:r>
            <a:r>
              <a:rPr lang="en-US" sz="2400" dirty="0"/>
              <a:t> la </a:t>
            </a:r>
            <a:r>
              <a:rPr lang="en-US" sz="2400" dirty="0" err="1"/>
              <a:t>demanda</a:t>
            </a:r>
            <a:r>
              <a:rPr lang="en-US" sz="2400" dirty="0"/>
              <a:t> de </a:t>
            </a:r>
            <a:r>
              <a:rPr lang="en-US" sz="2400" dirty="0" err="1"/>
              <a:t>mercado</a:t>
            </a:r>
            <a:r>
              <a:rPr lang="en-US" sz="2400" dirty="0"/>
              <a:t>.</a:t>
            </a:r>
          </a:p>
          <a:p>
            <a:pPr algn="just">
              <a:spcBef>
                <a:spcPct val="35000"/>
              </a:spcBef>
            </a:pPr>
            <a:r>
              <a:rPr lang="es-ES" sz="2400" dirty="0">
                <a:solidFill>
                  <a:srgbClr val="FF0000"/>
                </a:solidFill>
              </a:rPr>
              <a:t>Supuesto clave</a:t>
            </a:r>
            <a:r>
              <a:rPr lang="es-ES" sz="2400" dirty="0"/>
              <a:t>: cada una de las empresas considera fijo el nivel de producción de su competidora cuando decide la cantidad que va a producir:</a:t>
            </a:r>
          </a:p>
          <a:p>
            <a:pPr>
              <a:spcBef>
                <a:spcPct val="35000"/>
              </a:spcBef>
              <a:buFontTx/>
              <a:buNone/>
            </a:pPr>
            <a:r>
              <a:rPr lang="es-ES" sz="2400" dirty="0"/>
              <a:t>   </a:t>
            </a:r>
          </a:p>
          <a:p>
            <a:pPr>
              <a:spcBef>
                <a:spcPct val="35000"/>
              </a:spcBef>
              <a:buFontTx/>
              <a:buNone/>
            </a:pPr>
            <a:r>
              <a:rPr lang="es-ES" sz="2400" dirty="0"/>
              <a:t>            </a:t>
            </a:r>
          </a:p>
          <a:p>
            <a:pPr>
              <a:spcBef>
                <a:spcPct val="35000"/>
              </a:spcBef>
              <a:buFontTx/>
              <a:buNone/>
            </a:pPr>
            <a:r>
              <a:rPr lang="es-ES" sz="2400" dirty="0"/>
              <a:t>              (variación conjetural o esperada)</a:t>
            </a:r>
            <a:r>
              <a:rPr lang="en-US" sz="2400" dirty="0"/>
              <a:t> </a:t>
            </a:r>
          </a:p>
        </p:txBody>
      </p:sp>
      <p:graphicFrame>
        <p:nvGraphicFramePr>
          <p:cNvPr id="139272" name="Object 8"/>
          <p:cNvGraphicFramePr>
            <a:graphicFrameLocks noChangeAspect="1"/>
          </p:cNvGraphicFramePr>
          <p:nvPr>
            <p:ph sz="half" idx="2"/>
          </p:nvPr>
        </p:nvGraphicFramePr>
        <p:xfrm>
          <a:off x="3446463" y="4779963"/>
          <a:ext cx="2324100" cy="790575"/>
        </p:xfrm>
        <a:graphic>
          <a:graphicData uri="http://schemas.openxmlformats.org/presentationml/2006/ole">
            <p:oleObj spid="_x0000_s139272" name="Ecuación" r:id="rId5" imgW="1269720" imgH="431640" progId="Equation.3">
              <p:embed/>
            </p:oleObj>
          </a:graphicData>
        </a:graphic>
      </p:graphicFrame>
      <p:pic>
        <p:nvPicPr>
          <p:cNvPr id="8" name="Sonido grabado">
            <a:hlinkClick r:id="" action="ppaction://media"/>
          </p:cNvPr>
          <p:cNvPicPr>
            <a:picLocks noRot="1" noChangeAspect="1"/>
          </p:cNvPicPr>
          <p:nvPr>
            <a:wavAudioFile r:embed="rId2" name="Sonido grabado"/>
          </p:nvPr>
        </p:nvPicPr>
        <p:blipFill>
          <a:blip r:embed="rId6"/>
          <a:stretch>
            <a:fillRect/>
          </a:stretch>
        </p:blipFill>
        <p:spPr>
          <a:xfrm>
            <a:off x="914401" y="745760"/>
            <a:ext cx="692046" cy="692046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84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C04-5AB9-4CB8-9CD4-46E615525C83}" type="slidenum">
              <a:rPr lang="es-ES"/>
              <a:pPr/>
              <a:t>24</a:t>
            </a:fld>
            <a:endParaRPr lang="es-ES"/>
          </a:p>
        </p:txBody>
      </p:sp>
      <p:sp>
        <p:nvSpPr>
          <p:cNvPr id="40960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063625"/>
          </a:xfrm>
        </p:spPr>
        <p:txBody>
          <a:bodyPr/>
          <a:lstStyle/>
          <a:p>
            <a:r>
              <a:rPr lang="es-ES" sz="3200" dirty="0" smtClean="0"/>
              <a:t>2.3. Competencia en cantidades: el modelo de </a:t>
            </a:r>
            <a:r>
              <a:rPr lang="es-ES" sz="3200" dirty="0" err="1" smtClean="0"/>
              <a:t>Cournot</a:t>
            </a:r>
            <a:r>
              <a:rPr lang="es-ES" sz="3200" dirty="0" smtClean="0"/>
              <a:t> </a:t>
            </a:r>
            <a:endParaRPr lang="es-ES" sz="3200" dirty="0"/>
          </a:p>
        </p:txBody>
      </p:sp>
      <p:sp>
        <p:nvSpPr>
          <p:cNvPr id="4096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2450" y="1666875"/>
            <a:ext cx="8067675" cy="4945063"/>
          </a:xfrm>
        </p:spPr>
        <p:txBody>
          <a:bodyPr/>
          <a:lstStyle/>
          <a:p>
            <a:pPr algn="just">
              <a:lnSpc>
                <a:spcPct val="80000"/>
              </a:lnSpc>
              <a:spcBef>
                <a:spcPts val="1800"/>
              </a:spcBef>
            </a:pPr>
            <a:r>
              <a:rPr lang="es-ES" sz="2400" dirty="0"/>
              <a:t>Las empresas toman la decisión de producir </a:t>
            </a:r>
            <a:r>
              <a:rPr lang="es-ES" sz="2400" dirty="0">
                <a:solidFill>
                  <a:srgbClr val="FF0000"/>
                </a:solidFill>
              </a:rPr>
              <a:t>simultáneamente</a:t>
            </a:r>
            <a:r>
              <a:rPr lang="es-ES" sz="2400" dirty="0"/>
              <a:t>.</a:t>
            </a:r>
          </a:p>
          <a:p>
            <a:pPr algn="just">
              <a:lnSpc>
                <a:spcPct val="80000"/>
              </a:lnSpc>
              <a:spcBef>
                <a:spcPts val="1800"/>
              </a:spcBef>
            </a:pPr>
            <a:r>
              <a:rPr lang="es-ES" sz="2400" dirty="0"/>
              <a:t>La empresa 1 decidirá la cantidad Q</a:t>
            </a:r>
            <a:r>
              <a:rPr lang="es-ES" sz="2400" baseline="-25000" dirty="0"/>
              <a:t>1</a:t>
            </a:r>
            <a:r>
              <a:rPr lang="es-ES" sz="2400" dirty="0"/>
              <a:t> que maximice sus beneficios (IM</a:t>
            </a:r>
            <a:r>
              <a:rPr lang="es-ES" sz="2400" baseline="-25000" dirty="0"/>
              <a:t>1</a:t>
            </a:r>
            <a:r>
              <a:rPr lang="es-ES" sz="2400" dirty="0"/>
              <a:t>=CM</a:t>
            </a:r>
            <a:r>
              <a:rPr lang="es-ES" sz="2400" baseline="-25000" dirty="0"/>
              <a:t>1</a:t>
            </a:r>
            <a:r>
              <a:rPr lang="es-ES" sz="2400" dirty="0"/>
              <a:t>), tomando como dada la cantidad que produzca la empresa 2 (Q</a:t>
            </a:r>
            <a:r>
              <a:rPr lang="es-ES" sz="2400" baseline="-25000" dirty="0"/>
              <a:t>2</a:t>
            </a:r>
            <a:r>
              <a:rPr lang="es-ES" sz="2400" dirty="0"/>
              <a:t>).</a:t>
            </a:r>
          </a:p>
          <a:p>
            <a:pPr algn="just">
              <a:lnSpc>
                <a:spcPct val="80000"/>
              </a:lnSpc>
              <a:spcBef>
                <a:spcPts val="1800"/>
              </a:spcBef>
            </a:pPr>
            <a:r>
              <a:rPr lang="es-ES" sz="2400" dirty="0"/>
              <a:t>La empresa 2 realiza el mismo planteamiento, (IM</a:t>
            </a:r>
            <a:r>
              <a:rPr lang="es-ES" sz="2400" baseline="-25000" dirty="0"/>
              <a:t>2</a:t>
            </a:r>
            <a:r>
              <a:rPr lang="es-ES" sz="2400" dirty="0"/>
              <a:t>=CM</a:t>
            </a:r>
            <a:r>
              <a:rPr lang="es-ES" sz="2400" baseline="-25000" dirty="0"/>
              <a:t>2</a:t>
            </a:r>
            <a:r>
              <a:rPr lang="es-ES" sz="2400" dirty="0"/>
              <a:t>).</a:t>
            </a:r>
          </a:p>
          <a:p>
            <a:pPr algn="just">
              <a:lnSpc>
                <a:spcPct val="80000"/>
              </a:lnSpc>
              <a:spcBef>
                <a:spcPts val="1800"/>
              </a:spcBef>
            </a:pPr>
            <a:r>
              <a:rPr lang="es-ES" sz="2400" dirty="0"/>
              <a:t>Se respetan –no quieren influir en la otra-, pero buscan lo mejor para cada una de ellas. </a:t>
            </a:r>
            <a:r>
              <a:rPr lang="es-ES" sz="2400" dirty="0">
                <a:solidFill>
                  <a:srgbClr val="FF0000"/>
                </a:solidFill>
              </a:rPr>
              <a:t>Equilibrio de Nash</a:t>
            </a:r>
            <a:r>
              <a:rPr lang="es-ES" sz="2400" dirty="0"/>
              <a:t>.</a:t>
            </a:r>
          </a:p>
          <a:p>
            <a:pPr algn="just">
              <a:lnSpc>
                <a:spcPct val="80000"/>
              </a:lnSpc>
              <a:spcBef>
                <a:spcPts val="1800"/>
              </a:spcBef>
            </a:pPr>
            <a:r>
              <a:rPr lang="es-ES" sz="2400" dirty="0"/>
              <a:t>El precio en el mercado será único (P</a:t>
            </a:r>
            <a:r>
              <a:rPr lang="es-ES" sz="2400" dirty="0" smtClean="0"/>
              <a:t>), ya que es homogéneo.</a:t>
            </a:r>
            <a:endParaRPr lang="es-E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4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4ED04-E7AB-4446-B711-6F0FFF8C316D}" type="slidenum">
              <a:rPr lang="es-ES"/>
              <a:pPr/>
              <a:t>25</a:t>
            </a:fld>
            <a:endParaRPr lang="es-ES"/>
          </a:p>
        </p:txBody>
      </p:sp>
      <p:sp>
        <p:nvSpPr>
          <p:cNvPr id="411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76213"/>
            <a:ext cx="7991475" cy="6315075"/>
          </a:xfrm>
        </p:spPr>
        <p:txBody>
          <a:bodyPr/>
          <a:lstStyle/>
          <a:p>
            <a:pPr algn="just">
              <a:lnSpc>
                <a:spcPct val="80000"/>
              </a:lnSpc>
              <a:spcBef>
                <a:spcPts val="1800"/>
              </a:spcBef>
              <a:buFontTx/>
              <a:buNone/>
            </a:pPr>
            <a:r>
              <a:rPr lang="es-ES" sz="2400" dirty="0"/>
              <a:t>Para entender </a:t>
            </a:r>
            <a:r>
              <a:rPr lang="es-ES" sz="2400" dirty="0" smtClean="0"/>
              <a:t>la figura 3:</a:t>
            </a:r>
            <a:endParaRPr lang="es-ES" sz="2400" dirty="0"/>
          </a:p>
          <a:p>
            <a:pPr algn="just">
              <a:lnSpc>
                <a:spcPct val="80000"/>
              </a:lnSpc>
              <a:spcBef>
                <a:spcPts val="1800"/>
              </a:spcBef>
            </a:pPr>
            <a:r>
              <a:rPr lang="es-ES" sz="2400" dirty="0"/>
              <a:t>Suponemos CM</a:t>
            </a:r>
            <a:r>
              <a:rPr lang="es-ES" sz="2400" baseline="-25000" dirty="0"/>
              <a:t>1</a:t>
            </a:r>
            <a:r>
              <a:rPr lang="es-ES" sz="2400" dirty="0"/>
              <a:t> constante.</a:t>
            </a:r>
          </a:p>
          <a:p>
            <a:pPr algn="just">
              <a:lnSpc>
                <a:spcPct val="80000"/>
              </a:lnSpc>
              <a:spcBef>
                <a:spcPts val="1800"/>
              </a:spcBef>
            </a:pPr>
            <a:r>
              <a:rPr lang="es-ES" sz="2400" dirty="0"/>
              <a:t>Supongamos que 2 no produce, entonces la demanda de 1 es la demanda del mercado D</a:t>
            </a:r>
            <a:r>
              <a:rPr lang="es-ES" sz="2400" baseline="-25000" dirty="0"/>
              <a:t>1</a:t>
            </a:r>
            <a:r>
              <a:rPr lang="es-ES" sz="2400" dirty="0"/>
              <a:t>(0). IM</a:t>
            </a:r>
            <a:r>
              <a:rPr lang="es-ES" sz="2400" baseline="-25000" dirty="0"/>
              <a:t>1</a:t>
            </a:r>
            <a:r>
              <a:rPr lang="es-ES" sz="2400" dirty="0"/>
              <a:t>(0) es el ingreso marginal correspondiente. Q</a:t>
            </a:r>
            <a:r>
              <a:rPr lang="es-ES" sz="2400" baseline="-25000" dirty="0"/>
              <a:t>1</a:t>
            </a:r>
            <a:r>
              <a:rPr lang="es-ES" sz="2400" dirty="0"/>
              <a:t> óptimo sería 50 </a:t>
            </a:r>
            <a:r>
              <a:rPr lang="es-ES" sz="2400" dirty="0" err="1"/>
              <a:t>ud.</a:t>
            </a:r>
            <a:endParaRPr lang="es-ES" sz="2400" dirty="0"/>
          </a:p>
          <a:p>
            <a:pPr algn="just">
              <a:lnSpc>
                <a:spcPct val="80000"/>
              </a:lnSpc>
              <a:spcBef>
                <a:spcPts val="1800"/>
              </a:spcBef>
            </a:pPr>
            <a:r>
              <a:rPr lang="es-ES" sz="2400" dirty="0"/>
              <a:t>Supongamos que 1 piensa que 2 va a producir 50 </a:t>
            </a:r>
            <a:r>
              <a:rPr lang="es-ES" sz="2400" dirty="0" err="1"/>
              <a:t>ud.</a:t>
            </a:r>
            <a:r>
              <a:rPr lang="es-ES" sz="2400" dirty="0"/>
              <a:t> Su curva de demanda será la de mercado menos 50 </a:t>
            </a:r>
            <a:r>
              <a:rPr lang="es-ES" sz="2400" dirty="0" err="1"/>
              <a:t>ud</a:t>
            </a:r>
            <a:r>
              <a:rPr lang="es-ES" sz="2400" dirty="0"/>
              <a:t> para cada precio D</a:t>
            </a:r>
            <a:r>
              <a:rPr lang="es-ES" sz="2400" baseline="-25000" dirty="0"/>
              <a:t>1</a:t>
            </a:r>
            <a:r>
              <a:rPr lang="es-ES" sz="2400" dirty="0"/>
              <a:t>(50), IM</a:t>
            </a:r>
            <a:r>
              <a:rPr lang="es-ES" sz="2400" baseline="-25000" dirty="0"/>
              <a:t>1</a:t>
            </a:r>
            <a:r>
              <a:rPr lang="es-ES" sz="2400" dirty="0"/>
              <a:t>(50). Q</a:t>
            </a:r>
            <a:r>
              <a:rPr lang="es-ES" sz="2400" baseline="-25000" dirty="0"/>
              <a:t>1</a:t>
            </a:r>
            <a:r>
              <a:rPr lang="es-ES" sz="2400" dirty="0"/>
              <a:t> óptimo sería 25 </a:t>
            </a:r>
            <a:r>
              <a:rPr lang="es-ES" sz="2400" dirty="0" err="1"/>
              <a:t>ud.</a:t>
            </a:r>
            <a:endParaRPr lang="es-ES" sz="2400" dirty="0"/>
          </a:p>
          <a:p>
            <a:pPr algn="just">
              <a:lnSpc>
                <a:spcPct val="80000"/>
              </a:lnSpc>
              <a:spcBef>
                <a:spcPts val="1800"/>
              </a:spcBef>
            </a:pPr>
            <a:r>
              <a:rPr lang="es-ES" sz="2400" dirty="0"/>
              <a:t>Supongamos que 1 piensa que 2 va a producir 75 </a:t>
            </a:r>
            <a:r>
              <a:rPr lang="es-ES" sz="2400" dirty="0" err="1"/>
              <a:t>ud.</a:t>
            </a:r>
            <a:r>
              <a:rPr lang="es-ES" sz="2400" dirty="0"/>
              <a:t> Su curva de demanda será la de mercado menos 75 </a:t>
            </a:r>
            <a:r>
              <a:rPr lang="es-ES" sz="2400" dirty="0" err="1"/>
              <a:t>ud</a:t>
            </a:r>
            <a:r>
              <a:rPr lang="es-ES" sz="2400" dirty="0"/>
              <a:t> para cada precio D</a:t>
            </a:r>
            <a:r>
              <a:rPr lang="es-ES" sz="2400" baseline="-25000" dirty="0"/>
              <a:t>1</a:t>
            </a:r>
            <a:r>
              <a:rPr lang="es-ES" sz="2400" dirty="0"/>
              <a:t>(75), IM</a:t>
            </a:r>
            <a:r>
              <a:rPr lang="es-ES" sz="2400" baseline="-25000" dirty="0"/>
              <a:t>1</a:t>
            </a:r>
            <a:r>
              <a:rPr lang="es-ES" sz="2400" dirty="0"/>
              <a:t>(75). Q</a:t>
            </a:r>
            <a:r>
              <a:rPr lang="es-ES" sz="2400" baseline="-25000" dirty="0"/>
              <a:t>1</a:t>
            </a:r>
            <a:r>
              <a:rPr lang="es-ES" sz="2400" dirty="0"/>
              <a:t> óptimo sería 12,5 </a:t>
            </a:r>
            <a:r>
              <a:rPr lang="es-ES" sz="2400" dirty="0" err="1"/>
              <a:t>ud.</a:t>
            </a:r>
            <a:endParaRPr lang="es-ES" sz="2400" dirty="0"/>
          </a:p>
          <a:p>
            <a:pPr algn="just">
              <a:lnSpc>
                <a:spcPct val="80000"/>
              </a:lnSpc>
              <a:spcBef>
                <a:spcPts val="1800"/>
              </a:spcBef>
            </a:pPr>
            <a:r>
              <a:rPr lang="es-ES" sz="2400" dirty="0"/>
              <a:t>Si 1 piensa que 2 va a producir 100 </a:t>
            </a:r>
            <a:r>
              <a:rPr lang="es-ES" sz="2400" dirty="0" err="1"/>
              <a:t>ud</a:t>
            </a:r>
            <a:r>
              <a:rPr lang="es-ES" sz="2400" dirty="0"/>
              <a:t>, 1 no debe producir nada (punto </a:t>
            </a:r>
            <a:r>
              <a:rPr lang="es-ES" sz="2400" dirty="0" smtClean="0"/>
              <a:t>A, figura 3).</a:t>
            </a:r>
            <a:endParaRPr lang="es-ES" sz="2400" dirty="0"/>
          </a:p>
          <a:p>
            <a:pPr algn="just">
              <a:lnSpc>
                <a:spcPct val="80000"/>
              </a:lnSpc>
              <a:spcBef>
                <a:spcPts val="1800"/>
              </a:spcBef>
            </a:pPr>
            <a:endParaRPr lang="es-E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596" name="Group 44"/>
          <p:cNvGrpSpPr>
            <a:grpSpLocks/>
          </p:cNvGrpSpPr>
          <p:nvPr/>
        </p:nvGrpSpPr>
        <p:grpSpPr bwMode="auto">
          <a:xfrm>
            <a:off x="2236788" y="4648200"/>
            <a:ext cx="4656137" cy="1603375"/>
            <a:chOff x="1409" y="2928"/>
            <a:chExt cx="2933" cy="1010"/>
          </a:xfrm>
        </p:grpSpPr>
        <p:sp>
          <p:nvSpPr>
            <p:cNvPr id="151570" name="Line 18"/>
            <p:cNvSpPr>
              <a:spLocks noChangeShapeType="1"/>
            </p:cNvSpPr>
            <p:nvPr/>
          </p:nvSpPr>
          <p:spPr bwMode="auto">
            <a:xfrm>
              <a:off x="1409" y="3076"/>
              <a:ext cx="2559" cy="0"/>
            </a:xfrm>
            <a:prstGeom prst="line">
              <a:avLst/>
            </a:prstGeom>
            <a:noFill/>
            <a:ln w="50800">
              <a:solidFill>
                <a:srgbClr val="66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51571" name="Rectangle 19"/>
            <p:cNvSpPr>
              <a:spLocks noChangeArrowheads="1"/>
            </p:cNvSpPr>
            <p:nvPr/>
          </p:nvSpPr>
          <p:spPr bwMode="auto">
            <a:xfrm>
              <a:off x="3980" y="2928"/>
              <a:ext cx="362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/>
                <a:t>CM</a:t>
              </a:r>
              <a:r>
                <a:rPr lang="en-US" sz="1600" b="1" baseline="-25000"/>
                <a:t>1</a:t>
              </a:r>
            </a:p>
          </p:txBody>
        </p:sp>
        <p:sp>
          <p:nvSpPr>
            <p:cNvPr id="151572" name="Line 20"/>
            <p:cNvSpPr>
              <a:spLocks noChangeShapeType="1"/>
            </p:cNvSpPr>
            <p:nvPr/>
          </p:nvSpPr>
          <p:spPr bwMode="auto">
            <a:xfrm>
              <a:off x="2688" y="3085"/>
              <a:ext cx="0" cy="65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51574" name="Rectangle 22"/>
            <p:cNvSpPr>
              <a:spLocks noChangeArrowheads="1"/>
            </p:cNvSpPr>
            <p:nvPr/>
          </p:nvSpPr>
          <p:spPr bwMode="auto">
            <a:xfrm>
              <a:off x="2541" y="3728"/>
              <a:ext cx="256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/>
                <a:t>50</a:t>
              </a:r>
            </a:p>
          </p:txBody>
        </p:sp>
        <p:sp>
          <p:nvSpPr>
            <p:cNvPr id="151573" name="Oval 21"/>
            <p:cNvSpPr>
              <a:spLocks noChangeArrowheads="1"/>
            </p:cNvSpPr>
            <p:nvPr/>
          </p:nvSpPr>
          <p:spPr bwMode="auto">
            <a:xfrm>
              <a:off x="2640" y="3028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sp>
        <p:nvSpPr>
          <p:cNvPr id="151556" name="Line 4"/>
          <p:cNvSpPr>
            <a:spLocks noChangeShapeType="1"/>
          </p:cNvSpPr>
          <p:nvPr/>
        </p:nvSpPr>
        <p:spPr bwMode="auto">
          <a:xfrm>
            <a:off x="2236788" y="4148138"/>
            <a:ext cx="1776412" cy="1281112"/>
          </a:xfrm>
          <a:prstGeom prst="line">
            <a:avLst/>
          </a:prstGeom>
          <a:noFill/>
          <a:ln w="50800">
            <a:solidFill>
              <a:srgbClr val="00008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1582" name="Line 30"/>
          <p:cNvSpPr>
            <a:spLocks noChangeShapeType="1"/>
          </p:cNvSpPr>
          <p:nvPr/>
        </p:nvSpPr>
        <p:spPr bwMode="auto">
          <a:xfrm>
            <a:off x="2236788" y="4148138"/>
            <a:ext cx="785812" cy="1319212"/>
          </a:xfrm>
          <a:prstGeom prst="line">
            <a:avLst/>
          </a:prstGeom>
          <a:noFill/>
          <a:ln w="50800">
            <a:solidFill>
              <a:srgbClr val="000080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1583" name="Rectangle 31"/>
          <p:cNvSpPr>
            <a:spLocks noChangeArrowheads="1"/>
          </p:cNvSpPr>
          <p:nvPr/>
        </p:nvSpPr>
        <p:spPr bwMode="auto">
          <a:xfrm>
            <a:off x="1098550" y="4978400"/>
            <a:ext cx="847725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IM</a:t>
            </a:r>
            <a:r>
              <a:rPr lang="en-US" sz="1600" b="1" baseline="-25000"/>
              <a:t>1</a:t>
            </a:r>
            <a:r>
              <a:rPr lang="en-US" sz="1600" b="1"/>
              <a:t>(75)</a:t>
            </a:r>
          </a:p>
        </p:txBody>
      </p:sp>
      <p:sp>
        <p:nvSpPr>
          <p:cNvPr id="151584" name="Rectangle 32"/>
          <p:cNvSpPr>
            <a:spLocks noChangeArrowheads="1"/>
          </p:cNvSpPr>
          <p:nvPr/>
        </p:nvSpPr>
        <p:spPr bwMode="auto">
          <a:xfrm>
            <a:off x="1212850" y="3886200"/>
            <a:ext cx="766763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D</a:t>
            </a:r>
            <a:r>
              <a:rPr lang="en-US" sz="1600" b="1" baseline="-25000"/>
              <a:t>1</a:t>
            </a:r>
            <a:r>
              <a:rPr lang="en-US" sz="1600" b="1"/>
              <a:t>(75)</a:t>
            </a:r>
          </a:p>
        </p:txBody>
      </p:sp>
      <p:sp>
        <p:nvSpPr>
          <p:cNvPr id="151585" name="Line 33"/>
          <p:cNvSpPr>
            <a:spLocks noChangeShapeType="1"/>
          </p:cNvSpPr>
          <p:nvPr/>
        </p:nvSpPr>
        <p:spPr bwMode="auto">
          <a:xfrm>
            <a:off x="1855788" y="4300538"/>
            <a:ext cx="785812" cy="176212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1586" name="Line 34"/>
          <p:cNvSpPr>
            <a:spLocks noChangeShapeType="1"/>
          </p:cNvSpPr>
          <p:nvPr/>
        </p:nvSpPr>
        <p:spPr bwMode="auto">
          <a:xfrm>
            <a:off x="1779588" y="4910138"/>
            <a:ext cx="1014412" cy="252412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1587" name="Line 35"/>
          <p:cNvSpPr>
            <a:spLocks noChangeShapeType="1"/>
          </p:cNvSpPr>
          <p:nvPr/>
        </p:nvSpPr>
        <p:spPr bwMode="auto">
          <a:xfrm>
            <a:off x="2667000" y="4897438"/>
            <a:ext cx="0" cy="1039812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1588" name="Rectangle 36"/>
          <p:cNvSpPr>
            <a:spLocks noChangeArrowheads="1"/>
          </p:cNvSpPr>
          <p:nvPr/>
        </p:nvSpPr>
        <p:spPr bwMode="auto">
          <a:xfrm>
            <a:off x="2433638" y="5918200"/>
            <a:ext cx="576262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12,5</a:t>
            </a:r>
          </a:p>
        </p:txBody>
      </p:sp>
      <p:sp>
        <p:nvSpPr>
          <p:cNvPr id="151589" name="Oval 37"/>
          <p:cNvSpPr>
            <a:spLocks noChangeArrowheads="1"/>
          </p:cNvSpPr>
          <p:nvPr/>
        </p:nvSpPr>
        <p:spPr bwMode="auto">
          <a:xfrm>
            <a:off x="2590800" y="4806950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1593" name="Rectangle 41"/>
          <p:cNvSpPr>
            <a:spLocks noChangeArrowheads="1"/>
          </p:cNvSpPr>
          <p:nvPr/>
        </p:nvSpPr>
        <p:spPr bwMode="auto">
          <a:xfrm>
            <a:off x="5283200" y="3297238"/>
            <a:ext cx="3860800" cy="7397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0" tIns="44450" rIns="0" bIns="44450">
            <a:spAutoFit/>
          </a:bodyPr>
          <a:lstStyle/>
          <a:p>
            <a:pPr algn="ctr" eaLnBrk="0" hangingPunct="0"/>
            <a:r>
              <a:rPr lang="en-US" sz="1400" b="1" dirty="0"/>
              <a:t>Si la </a:t>
            </a:r>
            <a:r>
              <a:rPr lang="en-US" sz="1400" b="1" dirty="0" err="1"/>
              <a:t>Empresa</a:t>
            </a:r>
            <a:r>
              <a:rPr lang="en-US" sz="1400" b="1" dirty="0"/>
              <a:t> 1 </a:t>
            </a:r>
            <a:r>
              <a:rPr lang="en-US" sz="1400" b="1" dirty="0" err="1"/>
              <a:t>piensa</a:t>
            </a:r>
            <a:r>
              <a:rPr lang="en-US" sz="1400" b="1" dirty="0"/>
              <a:t> </a:t>
            </a:r>
            <a:r>
              <a:rPr lang="en-US" sz="1400" b="1" dirty="0" err="1"/>
              <a:t>que</a:t>
            </a:r>
            <a:r>
              <a:rPr lang="en-US" sz="1400" b="1" dirty="0"/>
              <a:t> la </a:t>
            </a:r>
            <a:r>
              <a:rPr lang="en-US" sz="1400" b="1" dirty="0" err="1"/>
              <a:t>Empresa</a:t>
            </a:r>
            <a:r>
              <a:rPr lang="en-US" sz="1400" b="1" dirty="0"/>
              <a:t> 2</a:t>
            </a:r>
          </a:p>
          <a:p>
            <a:pPr algn="ctr" eaLnBrk="0" hangingPunct="0"/>
            <a:r>
              <a:rPr lang="en-US" sz="1400" b="1" dirty="0" err="1"/>
              <a:t>producirá</a:t>
            </a:r>
            <a:r>
              <a:rPr lang="en-US" sz="1400" b="1" dirty="0"/>
              <a:t> 75 </a:t>
            </a:r>
            <a:r>
              <a:rPr lang="en-US" sz="1400" b="1" dirty="0" err="1"/>
              <a:t>unidades</a:t>
            </a:r>
            <a:r>
              <a:rPr lang="en-US" sz="1400" b="1" dirty="0"/>
              <a:t>, </a:t>
            </a:r>
            <a:r>
              <a:rPr lang="en-US" sz="1400" b="1" dirty="0" err="1"/>
              <a:t>su</a:t>
            </a:r>
            <a:r>
              <a:rPr lang="en-US" sz="1400" b="1" dirty="0"/>
              <a:t> </a:t>
            </a:r>
            <a:r>
              <a:rPr lang="en-US" sz="1400" b="1" dirty="0" err="1"/>
              <a:t>curva</a:t>
            </a:r>
            <a:r>
              <a:rPr lang="en-US" sz="1400" b="1" dirty="0"/>
              <a:t> de </a:t>
            </a:r>
            <a:r>
              <a:rPr lang="en-US" sz="1400" b="1" dirty="0" err="1"/>
              <a:t>demanda</a:t>
            </a:r>
            <a:r>
              <a:rPr lang="en-US" sz="1400" b="1" dirty="0"/>
              <a:t> </a:t>
            </a:r>
          </a:p>
          <a:p>
            <a:pPr algn="ctr" eaLnBrk="0" hangingPunct="0"/>
            <a:r>
              <a:rPr lang="en-US" sz="1400" b="1" dirty="0"/>
              <a:t>se </a:t>
            </a:r>
            <a:r>
              <a:rPr lang="en-US" sz="1400" b="1" dirty="0" err="1"/>
              <a:t>desplaza</a:t>
            </a:r>
            <a:r>
              <a:rPr lang="en-US" sz="1400" b="1" dirty="0"/>
              <a:t> a la </a:t>
            </a:r>
            <a:r>
              <a:rPr lang="en-US" sz="1400" b="1" dirty="0" err="1"/>
              <a:t>izquierda</a:t>
            </a:r>
            <a:r>
              <a:rPr lang="en-US" sz="1400" b="1" dirty="0"/>
              <a:t> en </a:t>
            </a:r>
            <a:r>
              <a:rPr lang="en-US" sz="1400" b="1" dirty="0" err="1"/>
              <a:t>esa</a:t>
            </a:r>
            <a:r>
              <a:rPr lang="en-US" sz="1400" b="1" dirty="0"/>
              <a:t> </a:t>
            </a:r>
            <a:r>
              <a:rPr lang="en-US" sz="1400" b="1" dirty="0" err="1"/>
              <a:t>cuantía</a:t>
            </a:r>
            <a:r>
              <a:rPr lang="en-US" sz="1400" b="1" dirty="0"/>
              <a:t>.  </a:t>
            </a:r>
          </a:p>
        </p:txBody>
      </p:sp>
      <p:sp>
        <p:nvSpPr>
          <p:cNvPr id="151554" name="Rectangle 2"/>
          <p:cNvSpPr>
            <a:spLocks noChangeArrowheads="1"/>
          </p:cNvSpPr>
          <p:nvPr/>
        </p:nvSpPr>
        <p:spPr bwMode="auto">
          <a:xfrm>
            <a:off x="762000" y="64008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1558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5943600"/>
            <a:ext cx="9144000" cy="781050"/>
          </a:xfrm>
          <a:noFill/>
          <a:ln/>
        </p:spPr>
        <p:txBody>
          <a:bodyPr lIns="90488" tIns="44450" rIns="90488" bIns="44450" anchor="b"/>
          <a:lstStyle/>
          <a:p>
            <a:pPr>
              <a:lnSpc>
                <a:spcPct val="70000"/>
              </a:lnSpc>
            </a:pPr>
            <a:r>
              <a:rPr lang="es-ES" sz="2000" i="1" dirty="0" smtClean="0"/>
              <a:t>Figura 3</a:t>
            </a:r>
            <a:r>
              <a:rPr lang="es-ES" sz="2000" dirty="0" smtClean="0"/>
              <a:t>. </a:t>
            </a:r>
            <a:r>
              <a:rPr lang="es-ES" sz="2000" dirty="0"/>
              <a:t>El modelo de </a:t>
            </a:r>
            <a:r>
              <a:rPr lang="es-ES" sz="2000" dirty="0" err="1"/>
              <a:t>Cournot</a:t>
            </a:r>
            <a:r>
              <a:rPr lang="es-ES" sz="2000" dirty="0"/>
              <a:t>:</a:t>
            </a:r>
            <a:r>
              <a:rPr lang="es-ES" sz="2800" dirty="0"/>
              <a:t> </a:t>
            </a:r>
            <a:r>
              <a:rPr lang="en-US" sz="2000" dirty="0"/>
              <a:t>la </a:t>
            </a:r>
            <a:r>
              <a:rPr lang="en-US" sz="2000" dirty="0" err="1"/>
              <a:t>decisión</a:t>
            </a:r>
            <a:r>
              <a:rPr lang="en-US" sz="2000" dirty="0"/>
              <a:t> de </a:t>
            </a:r>
            <a:r>
              <a:rPr lang="en-US" sz="2000" dirty="0" err="1"/>
              <a:t>producción</a:t>
            </a:r>
            <a:r>
              <a:rPr lang="en-US" sz="2000" dirty="0"/>
              <a:t> de la </a:t>
            </a:r>
            <a:r>
              <a:rPr lang="en-US" sz="2000" dirty="0" err="1" smtClean="0"/>
              <a:t>empresa</a:t>
            </a:r>
            <a:r>
              <a:rPr lang="en-US" sz="2000" dirty="0" smtClean="0"/>
              <a:t>.</a:t>
            </a:r>
            <a:r>
              <a:rPr lang="en-US" sz="3200" dirty="0" smtClean="0"/>
              <a:t> </a:t>
            </a:r>
            <a:endParaRPr lang="en-US" sz="3200" dirty="0"/>
          </a:p>
        </p:txBody>
      </p:sp>
      <p:sp>
        <p:nvSpPr>
          <p:cNvPr id="151559" name="Rectangle 7"/>
          <p:cNvSpPr>
            <a:spLocks noChangeArrowheads="1"/>
          </p:cNvSpPr>
          <p:nvPr/>
        </p:nvSpPr>
        <p:spPr bwMode="auto">
          <a:xfrm>
            <a:off x="3124200" y="616585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1560" name="Line 8"/>
          <p:cNvSpPr>
            <a:spLocks noChangeShapeType="1"/>
          </p:cNvSpPr>
          <p:nvPr/>
        </p:nvSpPr>
        <p:spPr bwMode="auto">
          <a:xfrm>
            <a:off x="2227263" y="1681163"/>
            <a:ext cx="0" cy="42656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1561" name="Line 9"/>
          <p:cNvSpPr>
            <a:spLocks noChangeShapeType="1"/>
          </p:cNvSpPr>
          <p:nvPr/>
        </p:nvSpPr>
        <p:spPr bwMode="auto">
          <a:xfrm>
            <a:off x="2220913" y="5937250"/>
            <a:ext cx="42767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1562" name="Rectangle 10"/>
          <p:cNvSpPr>
            <a:spLocks noChangeArrowheads="1"/>
          </p:cNvSpPr>
          <p:nvPr/>
        </p:nvSpPr>
        <p:spPr bwMode="auto">
          <a:xfrm>
            <a:off x="6318250" y="5943600"/>
            <a:ext cx="442913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Q</a:t>
            </a:r>
            <a:r>
              <a:rPr lang="en-US" b="1" baseline="-25000"/>
              <a:t>1</a:t>
            </a:r>
          </a:p>
        </p:txBody>
      </p:sp>
      <p:sp>
        <p:nvSpPr>
          <p:cNvPr id="151563" name="Rectangle 11"/>
          <p:cNvSpPr>
            <a:spLocks noChangeArrowheads="1"/>
          </p:cNvSpPr>
          <p:nvPr/>
        </p:nvSpPr>
        <p:spPr bwMode="auto">
          <a:xfrm>
            <a:off x="1746250" y="1524000"/>
            <a:ext cx="417513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P</a:t>
            </a:r>
            <a:r>
              <a:rPr lang="en-US" b="1" baseline="-25000"/>
              <a:t>1</a:t>
            </a:r>
          </a:p>
        </p:txBody>
      </p:sp>
      <p:grpSp>
        <p:nvGrpSpPr>
          <p:cNvPr id="151595" name="Group 43"/>
          <p:cNvGrpSpPr>
            <a:grpSpLocks/>
          </p:cNvGrpSpPr>
          <p:nvPr/>
        </p:nvGrpSpPr>
        <p:grpSpPr bwMode="auto">
          <a:xfrm>
            <a:off x="2236788" y="1325564"/>
            <a:ext cx="5473701" cy="3913188"/>
            <a:chOff x="1409" y="835"/>
            <a:chExt cx="3448" cy="2465"/>
          </a:xfrm>
        </p:grpSpPr>
        <p:sp>
          <p:nvSpPr>
            <p:cNvPr id="151564" name="Line 12"/>
            <p:cNvSpPr>
              <a:spLocks noChangeShapeType="1"/>
            </p:cNvSpPr>
            <p:nvPr/>
          </p:nvSpPr>
          <p:spPr bwMode="auto">
            <a:xfrm>
              <a:off x="1409" y="1173"/>
              <a:ext cx="2271" cy="1647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51565" name="Rectangle 13"/>
            <p:cNvSpPr>
              <a:spLocks noChangeArrowheads="1"/>
            </p:cNvSpPr>
            <p:nvPr/>
          </p:nvSpPr>
          <p:spPr bwMode="auto">
            <a:xfrm>
              <a:off x="2060" y="1152"/>
              <a:ext cx="412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/>
                <a:t>D</a:t>
              </a:r>
              <a:r>
                <a:rPr lang="en-US" sz="1600" b="1" baseline="-25000"/>
                <a:t>1</a:t>
              </a:r>
              <a:r>
                <a:rPr lang="en-US" sz="1600" b="1"/>
                <a:t>(0)</a:t>
              </a:r>
            </a:p>
          </p:txBody>
        </p:sp>
        <p:sp>
          <p:nvSpPr>
            <p:cNvPr id="151566" name="Line 14"/>
            <p:cNvSpPr>
              <a:spLocks noChangeShapeType="1"/>
            </p:cNvSpPr>
            <p:nvPr/>
          </p:nvSpPr>
          <p:spPr bwMode="auto">
            <a:xfrm flipH="1">
              <a:off x="2145" y="1461"/>
              <a:ext cx="127" cy="159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51567" name="Line 15"/>
            <p:cNvSpPr>
              <a:spLocks noChangeShapeType="1"/>
            </p:cNvSpPr>
            <p:nvPr/>
          </p:nvSpPr>
          <p:spPr bwMode="auto">
            <a:xfrm>
              <a:off x="1409" y="1173"/>
              <a:ext cx="1407" cy="2127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51568" name="Rectangle 16"/>
            <p:cNvSpPr>
              <a:spLocks noChangeArrowheads="1"/>
            </p:cNvSpPr>
            <p:nvPr/>
          </p:nvSpPr>
          <p:spPr bwMode="auto">
            <a:xfrm>
              <a:off x="2396" y="2352"/>
              <a:ext cx="463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/>
                <a:t>IM</a:t>
              </a:r>
              <a:r>
                <a:rPr lang="en-US" sz="1600" b="1" baseline="-25000"/>
                <a:t>1</a:t>
              </a:r>
              <a:r>
                <a:rPr lang="en-US" sz="1600" b="1"/>
                <a:t>(0)</a:t>
              </a:r>
            </a:p>
          </p:txBody>
        </p:sp>
        <p:sp>
          <p:nvSpPr>
            <p:cNvPr id="151569" name="Line 17"/>
            <p:cNvSpPr>
              <a:spLocks noChangeShapeType="1"/>
            </p:cNvSpPr>
            <p:nvPr/>
          </p:nvSpPr>
          <p:spPr bwMode="auto">
            <a:xfrm flipH="1">
              <a:off x="2529" y="2613"/>
              <a:ext cx="127" cy="159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51590" name="Rectangle 38"/>
            <p:cNvSpPr>
              <a:spLocks noChangeArrowheads="1"/>
            </p:cNvSpPr>
            <p:nvPr/>
          </p:nvSpPr>
          <p:spPr bwMode="auto">
            <a:xfrm>
              <a:off x="2574" y="835"/>
              <a:ext cx="2283" cy="6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algn="ctr" eaLnBrk="0" hangingPunct="0"/>
              <a:r>
                <a:rPr lang="en-US" sz="1400" b="1" dirty="0"/>
                <a:t>Si la </a:t>
              </a:r>
              <a:r>
                <a:rPr lang="en-US" sz="1400" b="1" dirty="0" err="1"/>
                <a:t>Empresa</a:t>
              </a:r>
              <a:r>
                <a:rPr lang="en-US" sz="1400" b="1" dirty="0"/>
                <a:t> 1 </a:t>
              </a:r>
              <a:r>
                <a:rPr lang="en-US" sz="1400" b="1" dirty="0" err="1"/>
                <a:t>piensa</a:t>
              </a:r>
              <a:r>
                <a:rPr lang="en-US" sz="1400" b="1" dirty="0"/>
                <a:t> </a:t>
              </a:r>
              <a:r>
                <a:rPr lang="en-US" sz="1400" b="1" dirty="0" err="1"/>
                <a:t>que</a:t>
              </a:r>
              <a:r>
                <a:rPr lang="en-US" sz="1400" b="1" dirty="0"/>
                <a:t> la </a:t>
              </a:r>
              <a:r>
                <a:rPr lang="en-US" sz="1400" b="1" dirty="0" err="1"/>
                <a:t>Empresa</a:t>
              </a:r>
              <a:r>
                <a:rPr lang="en-US" sz="1400" b="1" dirty="0"/>
                <a:t> 2</a:t>
              </a:r>
            </a:p>
            <a:p>
              <a:pPr algn="ctr" eaLnBrk="0" hangingPunct="0"/>
              <a:r>
                <a:rPr lang="en-US" sz="1400" b="1" dirty="0"/>
                <a:t>no </a:t>
              </a:r>
              <a:r>
                <a:rPr lang="en-US" sz="1400" b="1" dirty="0" err="1"/>
                <a:t>producirá</a:t>
              </a:r>
              <a:r>
                <a:rPr lang="en-US" sz="1400" b="1" dirty="0"/>
                <a:t> nada, </a:t>
              </a:r>
              <a:r>
                <a:rPr lang="en-US" sz="1400" b="1" dirty="0" err="1"/>
                <a:t>su</a:t>
              </a:r>
              <a:r>
                <a:rPr lang="en-US" sz="1400" b="1" dirty="0"/>
                <a:t> </a:t>
              </a:r>
              <a:r>
                <a:rPr lang="en-US" sz="1400" b="1" dirty="0" err="1"/>
                <a:t>curva</a:t>
              </a:r>
              <a:r>
                <a:rPr lang="en-US" sz="1400" b="1" dirty="0"/>
                <a:t> de</a:t>
              </a:r>
            </a:p>
            <a:p>
              <a:pPr algn="ctr" eaLnBrk="0" hangingPunct="0"/>
              <a:r>
                <a:rPr lang="en-US" sz="1400" b="1" dirty="0" err="1"/>
                <a:t>demanda</a:t>
              </a:r>
              <a:r>
                <a:rPr lang="en-US" sz="1400" b="1" dirty="0"/>
                <a:t>, D</a:t>
              </a:r>
              <a:r>
                <a:rPr lang="en-US" sz="1400" b="1" baseline="-25000" dirty="0"/>
                <a:t>1</a:t>
              </a:r>
              <a:r>
                <a:rPr lang="en-US" sz="1400" b="1" dirty="0"/>
                <a:t>(0), </a:t>
              </a:r>
              <a:r>
                <a:rPr lang="en-US" sz="1400" b="1" dirty="0" err="1"/>
                <a:t>es</a:t>
              </a:r>
              <a:r>
                <a:rPr lang="en-US" sz="1400" b="1" dirty="0"/>
                <a:t> la </a:t>
              </a:r>
              <a:r>
                <a:rPr lang="en-US" sz="1400" b="1" dirty="0" err="1"/>
                <a:t>curva</a:t>
              </a:r>
              <a:r>
                <a:rPr lang="en-US" sz="1400" b="1" dirty="0"/>
                <a:t> de </a:t>
              </a:r>
            </a:p>
            <a:p>
              <a:pPr algn="ctr" eaLnBrk="0" hangingPunct="0"/>
              <a:r>
                <a:rPr lang="en-US" sz="1400" b="1" dirty="0" err="1"/>
                <a:t>demanda</a:t>
              </a:r>
              <a:r>
                <a:rPr lang="en-US" sz="1400" b="1" dirty="0"/>
                <a:t> del </a:t>
              </a:r>
              <a:r>
                <a:rPr lang="en-US" sz="1400" b="1" dirty="0" err="1"/>
                <a:t>mercado</a:t>
              </a:r>
              <a:r>
                <a:rPr lang="en-US" sz="1400" b="1" dirty="0"/>
                <a:t>.</a:t>
              </a:r>
            </a:p>
          </p:txBody>
        </p:sp>
      </p:grpSp>
      <p:grpSp>
        <p:nvGrpSpPr>
          <p:cNvPr id="151597" name="Group 45"/>
          <p:cNvGrpSpPr>
            <a:grpSpLocks/>
          </p:cNvGrpSpPr>
          <p:nvPr/>
        </p:nvGrpSpPr>
        <p:grpSpPr bwMode="auto">
          <a:xfrm>
            <a:off x="2236788" y="2346325"/>
            <a:ext cx="6534150" cy="3905250"/>
            <a:chOff x="1409" y="1478"/>
            <a:chExt cx="4116" cy="2460"/>
          </a:xfrm>
        </p:grpSpPr>
        <p:sp>
          <p:nvSpPr>
            <p:cNvPr id="151557" name="Line 5"/>
            <p:cNvSpPr>
              <a:spLocks noChangeShapeType="1"/>
            </p:cNvSpPr>
            <p:nvPr/>
          </p:nvSpPr>
          <p:spPr bwMode="auto">
            <a:xfrm>
              <a:off x="1409" y="2133"/>
              <a:ext cx="1839" cy="1332"/>
            </a:xfrm>
            <a:prstGeom prst="line">
              <a:avLst/>
            </a:prstGeom>
            <a:noFill/>
            <a:ln w="50800">
              <a:solidFill>
                <a:srgbClr val="000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51576" name="Line 24"/>
            <p:cNvSpPr>
              <a:spLocks noChangeShapeType="1"/>
            </p:cNvSpPr>
            <p:nvPr/>
          </p:nvSpPr>
          <p:spPr bwMode="auto">
            <a:xfrm>
              <a:off x="1409" y="2133"/>
              <a:ext cx="783" cy="1215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51577" name="Rectangle 25"/>
            <p:cNvSpPr>
              <a:spLocks noChangeArrowheads="1"/>
            </p:cNvSpPr>
            <p:nvPr/>
          </p:nvSpPr>
          <p:spPr bwMode="auto">
            <a:xfrm>
              <a:off x="3260" y="3360"/>
              <a:ext cx="483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/>
                <a:t>D</a:t>
              </a:r>
              <a:r>
                <a:rPr lang="en-US" sz="1600" b="1" baseline="-25000"/>
                <a:t>1</a:t>
              </a:r>
              <a:r>
                <a:rPr lang="en-US" sz="1600" b="1"/>
                <a:t>(50)</a:t>
              </a:r>
            </a:p>
          </p:txBody>
        </p:sp>
        <p:sp>
          <p:nvSpPr>
            <p:cNvPr id="151578" name="Rectangle 26"/>
            <p:cNvSpPr>
              <a:spLocks noChangeArrowheads="1"/>
            </p:cNvSpPr>
            <p:nvPr/>
          </p:nvSpPr>
          <p:spPr bwMode="auto">
            <a:xfrm>
              <a:off x="1964" y="3360"/>
              <a:ext cx="534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/>
                <a:t>IM</a:t>
              </a:r>
              <a:r>
                <a:rPr lang="en-US" sz="1600" b="1" baseline="-25000"/>
                <a:t>1</a:t>
              </a:r>
              <a:r>
                <a:rPr lang="en-US" sz="1600" b="1"/>
                <a:t>(50)</a:t>
              </a:r>
            </a:p>
          </p:txBody>
        </p:sp>
        <p:sp>
          <p:nvSpPr>
            <p:cNvPr id="151579" name="Line 27"/>
            <p:cNvSpPr>
              <a:spLocks noChangeShapeType="1"/>
            </p:cNvSpPr>
            <p:nvPr/>
          </p:nvSpPr>
          <p:spPr bwMode="auto">
            <a:xfrm>
              <a:off x="2016" y="3085"/>
              <a:ext cx="0" cy="65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51580" name="Rectangle 28"/>
            <p:cNvSpPr>
              <a:spLocks noChangeArrowheads="1"/>
            </p:cNvSpPr>
            <p:nvPr/>
          </p:nvSpPr>
          <p:spPr bwMode="auto">
            <a:xfrm>
              <a:off x="1869" y="3728"/>
              <a:ext cx="256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/>
                <a:t>25</a:t>
              </a:r>
            </a:p>
          </p:txBody>
        </p:sp>
        <p:sp>
          <p:nvSpPr>
            <p:cNvPr id="151581" name="Oval 29"/>
            <p:cNvSpPr>
              <a:spLocks noChangeArrowheads="1"/>
            </p:cNvSpPr>
            <p:nvPr/>
          </p:nvSpPr>
          <p:spPr bwMode="auto">
            <a:xfrm>
              <a:off x="1968" y="3028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51592" name="Rectangle 40"/>
            <p:cNvSpPr>
              <a:spLocks noChangeArrowheads="1"/>
            </p:cNvSpPr>
            <p:nvPr/>
          </p:nvSpPr>
          <p:spPr bwMode="auto">
            <a:xfrm>
              <a:off x="2979" y="1478"/>
              <a:ext cx="2546" cy="46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algn="ctr" eaLnBrk="0" hangingPunct="0"/>
              <a:r>
                <a:rPr lang="en-US" sz="1400" b="1" dirty="0"/>
                <a:t>Si la </a:t>
              </a:r>
              <a:r>
                <a:rPr lang="en-US" sz="1400" b="1" dirty="0" err="1"/>
                <a:t>Empresa</a:t>
              </a:r>
              <a:r>
                <a:rPr lang="en-US" sz="1400" b="1" dirty="0"/>
                <a:t> 1 </a:t>
              </a:r>
              <a:r>
                <a:rPr lang="en-US" sz="1400" b="1" dirty="0" err="1"/>
                <a:t>piensa</a:t>
              </a:r>
              <a:r>
                <a:rPr lang="en-US" sz="1400" b="1" dirty="0"/>
                <a:t> </a:t>
              </a:r>
              <a:r>
                <a:rPr lang="en-US" sz="1400" b="1" dirty="0" err="1"/>
                <a:t>que</a:t>
              </a:r>
              <a:r>
                <a:rPr lang="en-US" sz="1400" b="1" dirty="0"/>
                <a:t> la </a:t>
              </a:r>
              <a:r>
                <a:rPr lang="en-US" sz="1400" b="1" dirty="0" err="1"/>
                <a:t>Empresa</a:t>
              </a:r>
              <a:r>
                <a:rPr lang="en-US" sz="1400" b="1" dirty="0"/>
                <a:t> 2</a:t>
              </a:r>
            </a:p>
            <a:p>
              <a:pPr algn="ctr" eaLnBrk="0" hangingPunct="0"/>
              <a:r>
                <a:rPr lang="en-US" sz="1400" b="1" dirty="0" err="1"/>
                <a:t>producirá</a:t>
              </a:r>
              <a:r>
                <a:rPr lang="en-US" sz="1400" b="1" dirty="0"/>
                <a:t> 50 </a:t>
              </a:r>
              <a:r>
                <a:rPr lang="en-US" sz="1400" b="1" dirty="0" err="1"/>
                <a:t>unidades</a:t>
              </a:r>
              <a:r>
                <a:rPr lang="en-US" sz="1400" b="1" dirty="0"/>
                <a:t>, </a:t>
              </a:r>
              <a:r>
                <a:rPr lang="en-US" sz="1400" b="1" dirty="0" err="1"/>
                <a:t>su</a:t>
              </a:r>
              <a:r>
                <a:rPr lang="en-US" sz="1400" b="1" dirty="0"/>
                <a:t> </a:t>
              </a:r>
              <a:r>
                <a:rPr lang="en-US" sz="1400" b="1" dirty="0" err="1"/>
                <a:t>curva</a:t>
              </a:r>
              <a:r>
                <a:rPr lang="en-US" sz="1400" b="1" dirty="0"/>
                <a:t> de </a:t>
              </a:r>
              <a:r>
                <a:rPr lang="en-US" sz="1400" b="1" dirty="0" err="1"/>
                <a:t>demanda</a:t>
              </a:r>
              <a:r>
                <a:rPr lang="en-US" sz="1400" b="1" dirty="0"/>
                <a:t> </a:t>
              </a:r>
            </a:p>
            <a:p>
              <a:pPr algn="ctr" eaLnBrk="0" hangingPunct="0"/>
              <a:r>
                <a:rPr lang="en-US" sz="1400" b="1" dirty="0"/>
                <a:t>se </a:t>
              </a:r>
              <a:r>
                <a:rPr lang="en-US" sz="1400" b="1" dirty="0" err="1"/>
                <a:t>desplaza</a:t>
              </a:r>
              <a:r>
                <a:rPr lang="en-US" sz="1400" b="1" dirty="0"/>
                <a:t> a la </a:t>
              </a:r>
              <a:r>
                <a:rPr lang="en-US" sz="1400" b="1" dirty="0" err="1"/>
                <a:t>izquierda</a:t>
              </a:r>
              <a:r>
                <a:rPr lang="en-US" sz="1400" b="1" dirty="0"/>
                <a:t> en </a:t>
              </a:r>
              <a:r>
                <a:rPr lang="en-US" sz="1400" b="1" dirty="0" err="1"/>
                <a:t>esa</a:t>
              </a:r>
              <a:r>
                <a:rPr lang="en-US" sz="1400" b="1" dirty="0"/>
                <a:t> </a:t>
              </a:r>
              <a:r>
                <a:rPr lang="en-US" sz="1400" b="1" dirty="0" err="1"/>
                <a:t>cuantía</a:t>
              </a:r>
              <a:r>
                <a:rPr lang="en-US" sz="1400" b="1" dirty="0"/>
                <a:t>.  </a:t>
              </a:r>
            </a:p>
          </p:txBody>
        </p:sp>
      </p:grpSp>
      <p:sp>
        <p:nvSpPr>
          <p:cNvPr id="151599" name="Text Box 47"/>
          <p:cNvSpPr txBox="1">
            <a:spLocks noChangeArrowheads="1"/>
          </p:cNvSpPr>
          <p:nvPr/>
        </p:nvSpPr>
        <p:spPr bwMode="auto">
          <a:xfrm>
            <a:off x="1816100" y="4546600"/>
            <a:ext cx="417513" cy="3667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s-ES"/>
              <a:t>A</a:t>
            </a:r>
          </a:p>
        </p:txBody>
      </p:sp>
      <p:sp>
        <p:nvSpPr>
          <p:cNvPr id="151600" name="Oval 48"/>
          <p:cNvSpPr>
            <a:spLocks noChangeArrowheads="1"/>
          </p:cNvSpPr>
          <p:nvPr/>
        </p:nvSpPr>
        <p:spPr bwMode="auto">
          <a:xfrm>
            <a:off x="2141538" y="4787900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7" name="Rectangle 2"/>
          <p:cNvSpPr txBox="1">
            <a:spLocks noChangeArrowheads="1"/>
          </p:cNvSpPr>
          <p:nvPr/>
        </p:nvSpPr>
        <p:spPr bwMode="auto">
          <a:xfrm>
            <a:off x="547141" y="259647"/>
            <a:ext cx="8229600" cy="1063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2.3. Competencia en cantidades: el modelo de </a:t>
            </a:r>
            <a:r>
              <a:rPr kumimoji="0" lang="es-ES" sz="28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Cournot</a:t>
            </a:r>
            <a:r>
              <a:rPr kumimoji="0" lang="es-ES" sz="2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45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805721" y="1162987"/>
            <a:ext cx="755754" cy="755754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1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1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51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215088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audio>
              <p:cMediaNode>
                <p:cTn id="2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360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360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314324" y="933450"/>
            <a:ext cx="8277225" cy="5192713"/>
          </a:xfrm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40000"/>
              </a:spcBef>
            </a:pPr>
            <a:r>
              <a:rPr lang="es-ES" sz="2400" dirty="0"/>
              <a:t>A partir de la condición de equilibrio IM</a:t>
            </a:r>
            <a:r>
              <a:rPr lang="es-ES" sz="2400" baseline="-25000" dirty="0"/>
              <a:t>1</a:t>
            </a:r>
            <a:r>
              <a:rPr lang="es-ES" sz="2400" dirty="0"/>
              <a:t>=CM</a:t>
            </a:r>
            <a:r>
              <a:rPr lang="es-ES" sz="2400" baseline="-25000" dirty="0"/>
              <a:t>1</a:t>
            </a:r>
            <a:r>
              <a:rPr lang="es-ES" sz="2400" dirty="0"/>
              <a:t> se deduce la curva de reacción de la empresa 1.</a:t>
            </a:r>
          </a:p>
          <a:p>
            <a:pPr algn="just">
              <a:spcBef>
                <a:spcPct val="40000"/>
              </a:spcBef>
            </a:pPr>
            <a:r>
              <a:rPr lang="es-ES" sz="2400" dirty="0"/>
              <a:t>La </a:t>
            </a:r>
            <a:r>
              <a:rPr lang="es-ES" sz="2400" dirty="0">
                <a:solidFill>
                  <a:srgbClr val="FF0000"/>
                </a:solidFill>
              </a:rPr>
              <a:t>curva de reacción de la empresa 1</a:t>
            </a:r>
            <a:r>
              <a:rPr lang="es-ES" sz="2400" dirty="0"/>
              <a:t> muestra las cantidades óptimas o de máximo beneficio que producirá, dada la cantidad que produce la empresa 2 (Q</a:t>
            </a:r>
            <a:r>
              <a:rPr lang="es-ES" sz="2400" baseline="-25000" dirty="0"/>
              <a:t>2</a:t>
            </a:r>
            <a:r>
              <a:rPr lang="es-ES" sz="2400" dirty="0"/>
              <a:t>): Q</a:t>
            </a:r>
            <a:r>
              <a:rPr lang="es-ES" sz="2400" baseline="-25000" dirty="0"/>
              <a:t>1</a:t>
            </a:r>
            <a:r>
              <a:rPr lang="es-ES" sz="2400" dirty="0"/>
              <a:t>=f(Q</a:t>
            </a:r>
            <a:r>
              <a:rPr lang="es-ES" sz="2400" baseline="-25000" dirty="0"/>
              <a:t>2</a:t>
            </a:r>
            <a:r>
              <a:rPr lang="es-ES" sz="2400" dirty="0"/>
              <a:t>).</a:t>
            </a:r>
          </a:p>
          <a:p>
            <a:pPr algn="just">
              <a:spcBef>
                <a:spcPct val="40000"/>
              </a:spcBef>
            </a:pPr>
            <a:r>
              <a:rPr lang="es-ES" sz="2400" dirty="0"/>
              <a:t>De forma similar, de la condición de equilibrio IM</a:t>
            </a:r>
            <a:r>
              <a:rPr lang="es-ES" sz="2400" baseline="-25000" dirty="0"/>
              <a:t>2</a:t>
            </a:r>
            <a:r>
              <a:rPr lang="es-ES" sz="2400" dirty="0"/>
              <a:t>=CM</a:t>
            </a:r>
            <a:r>
              <a:rPr lang="es-ES" sz="2400" baseline="-25000" dirty="0"/>
              <a:t>2</a:t>
            </a:r>
            <a:r>
              <a:rPr lang="es-ES" sz="2400" dirty="0"/>
              <a:t> se deduce la </a:t>
            </a:r>
            <a:r>
              <a:rPr lang="es-ES" sz="2400" dirty="0">
                <a:solidFill>
                  <a:srgbClr val="FF0000"/>
                </a:solidFill>
              </a:rPr>
              <a:t>curva de reacción de la empresa 2</a:t>
            </a:r>
            <a:r>
              <a:rPr lang="es-ES" sz="2400" dirty="0"/>
              <a:t>, que muestra las cantidades óptimas o de máximo beneficio que producirá, dada la cantidad que produce la empresa 1 (Q</a:t>
            </a:r>
            <a:r>
              <a:rPr lang="es-ES" sz="2400" baseline="-25000" dirty="0"/>
              <a:t>1</a:t>
            </a:r>
            <a:r>
              <a:rPr lang="es-ES" sz="2400" dirty="0"/>
              <a:t>): Q</a:t>
            </a:r>
            <a:r>
              <a:rPr lang="es-ES" sz="2400" baseline="-25000" dirty="0"/>
              <a:t>2</a:t>
            </a:r>
            <a:r>
              <a:rPr lang="es-ES" sz="2400" dirty="0"/>
              <a:t>=g(Q</a:t>
            </a:r>
            <a:r>
              <a:rPr lang="es-ES" sz="2400" baseline="-25000" dirty="0"/>
              <a:t>1</a:t>
            </a:r>
            <a:r>
              <a:rPr lang="es-ES" sz="2400" dirty="0"/>
              <a:t>).</a:t>
            </a:r>
          </a:p>
          <a:p>
            <a:pPr algn="just">
              <a:spcBef>
                <a:spcPct val="40000"/>
              </a:spcBef>
            </a:pPr>
            <a:r>
              <a:rPr lang="es-ES" sz="2400" dirty="0"/>
              <a:t>El nivel de producción que maximiza los beneficios de una empresa es una función decreciente de la cantidad que piense que producirá la otra empresa </a:t>
            </a:r>
            <a:r>
              <a:rPr lang="es-ES" sz="2400" dirty="0" smtClean="0"/>
              <a:t>(figura 4).</a:t>
            </a:r>
            <a:endParaRPr lang="es-ES" sz="2400" dirty="0"/>
          </a:p>
        </p:txBody>
      </p:sp>
      <p:sp>
        <p:nvSpPr>
          <p:cNvPr id="153607" name="Rectangle 7"/>
          <p:cNvSpPr>
            <a:spLocks noGrp="1" noChangeArrowheads="1"/>
          </p:cNvSpPr>
          <p:nvPr>
            <p:ph type="title"/>
          </p:nvPr>
        </p:nvSpPr>
        <p:spPr>
          <a:xfrm>
            <a:off x="457200" y="493713"/>
            <a:ext cx="8229600" cy="476250"/>
          </a:xfrm>
          <a:noFill/>
          <a:ln/>
        </p:spPr>
        <p:txBody>
          <a:bodyPr lIns="90488" tIns="44450" rIns="90488" bIns="44450" anchor="b"/>
          <a:lstStyle/>
          <a:p>
            <a:pPr lvl="0"/>
            <a:r>
              <a:rPr kumimoji="0" lang="es-ES" sz="2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2.3. Competencia en cantidades: el modelo de </a:t>
            </a:r>
            <a:r>
              <a:rPr kumimoji="0" lang="es-ES" sz="28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Cournot</a:t>
            </a:r>
            <a:r>
              <a:rPr kumimoji="0" lang="es-ES" sz="2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endParaRPr lang="en-US" sz="2800" dirty="0"/>
          </a:p>
        </p:txBody>
      </p:sp>
      <p:pic>
        <p:nvPicPr>
          <p:cNvPr id="6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1169233" y="518410"/>
            <a:ext cx="677056" cy="677056"/>
          </a:xfrm>
          <a:prstGeom prst="rect">
            <a:avLst/>
          </a:prstGeom>
        </p:spPr>
      </p:pic>
    </p:spTree>
  </p:cSld>
  <p:clrMapOvr>
    <a:masterClrMapping/>
  </p:clrMapOvr>
  <p:transition spd="med">
    <p:zoom dir="in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86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19" name="Line 27"/>
          <p:cNvSpPr>
            <a:spLocks noChangeShapeType="1"/>
          </p:cNvSpPr>
          <p:nvPr/>
        </p:nvSpPr>
        <p:spPr bwMode="auto">
          <a:xfrm>
            <a:off x="2236788" y="2389188"/>
            <a:ext cx="2767012" cy="3605212"/>
          </a:xfrm>
          <a:prstGeom prst="line">
            <a:avLst/>
          </a:prstGeom>
          <a:noFill/>
          <a:ln w="50800">
            <a:solidFill>
              <a:srgbClr val="CC66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1821" name="Rectangle 29"/>
          <p:cNvSpPr>
            <a:spLocks noChangeArrowheads="1"/>
          </p:cNvSpPr>
          <p:nvPr/>
        </p:nvSpPr>
        <p:spPr bwMode="auto">
          <a:xfrm>
            <a:off x="3538538" y="3405188"/>
            <a:ext cx="1719262" cy="5143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400" b="1"/>
              <a:t>Curva de reacción</a:t>
            </a:r>
          </a:p>
          <a:p>
            <a:pPr eaLnBrk="0" hangingPunct="0"/>
            <a:r>
              <a:rPr lang="en-US" sz="1400" b="1"/>
              <a:t>de la Empresa 2</a:t>
            </a:r>
          </a:p>
        </p:txBody>
      </p:sp>
      <p:sp>
        <p:nvSpPr>
          <p:cNvPr id="161822" name="Line 30"/>
          <p:cNvSpPr>
            <a:spLocks noChangeShapeType="1"/>
          </p:cNvSpPr>
          <p:nvPr/>
        </p:nvSpPr>
        <p:spPr bwMode="auto">
          <a:xfrm flipH="1">
            <a:off x="3798888" y="3900488"/>
            <a:ext cx="328612" cy="4302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1826" name="Rectangle 34"/>
          <p:cNvSpPr>
            <a:spLocks noChangeArrowheads="1"/>
          </p:cNvSpPr>
          <p:nvPr/>
        </p:nvSpPr>
        <p:spPr bwMode="auto">
          <a:xfrm>
            <a:off x="4954588" y="2628900"/>
            <a:ext cx="4075112" cy="7397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sz="1400" b="1" dirty="0"/>
              <a:t>La </a:t>
            </a:r>
            <a:r>
              <a:rPr lang="en-US" sz="1400" b="1" dirty="0" err="1"/>
              <a:t>curva</a:t>
            </a:r>
            <a:r>
              <a:rPr lang="en-US" sz="1400" b="1" dirty="0"/>
              <a:t> de </a:t>
            </a:r>
            <a:r>
              <a:rPr lang="en-US" sz="1400" b="1" dirty="0" err="1"/>
              <a:t>reacción</a:t>
            </a:r>
            <a:r>
              <a:rPr lang="en-US" sz="1400" b="1" dirty="0"/>
              <a:t> de la </a:t>
            </a:r>
            <a:r>
              <a:rPr lang="en-US" sz="1400" b="1" dirty="0" err="1"/>
              <a:t>empresa</a:t>
            </a:r>
            <a:r>
              <a:rPr lang="en-US" sz="1400" b="1" dirty="0"/>
              <a:t> 2 </a:t>
            </a:r>
            <a:r>
              <a:rPr lang="en-US" sz="1400" b="1" dirty="0" err="1"/>
              <a:t>muestra</a:t>
            </a:r>
            <a:endParaRPr lang="en-US" sz="1400" b="1" dirty="0"/>
          </a:p>
          <a:p>
            <a:pPr algn="ctr" eaLnBrk="0" hangingPunct="0"/>
            <a:r>
              <a:rPr lang="en-US" sz="1400" b="1" dirty="0" err="1"/>
              <a:t>su</a:t>
            </a:r>
            <a:r>
              <a:rPr lang="en-US" sz="1400" b="1" dirty="0"/>
              <a:t> </a:t>
            </a:r>
            <a:r>
              <a:rPr lang="en-US" sz="1400" b="1" dirty="0" err="1"/>
              <a:t>nivel</a:t>
            </a:r>
            <a:r>
              <a:rPr lang="en-US" sz="1400" b="1" dirty="0"/>
              <a:t> de </a:t>
            </a:r>
            <a:r>
              <a:rPr lang="en-US" sz="1400" b="1" dirty="0" err="1"/>
              <a:t>producción</a:t>
            </a:r>
            <a:r>
              <a:rPr lang="en-US" sz="1400" b="1" dirty="0"/>
              <a:t> en </a:t>
            </a:r>
            <a:r>
              <a:rPr lang="en-US" sz="1400" b="1" dirty="0" err="1"/>
              <a:t>función</a:t>
            </a:r>
            <a:r>
              <a:rPr lang="en-US" sz="1400" b="1" dirty="0"/>
              <a:t> de</a:t>
            </a:r>
          </a:p>
          <a:p>
            <a:pPr algn="ctr" eaLnBrk="0" hangingPunct="0"/>
            <a:r>
              <a:rPr lang="en-US" sz="1400" b="1" dirty="0" err="1"/>
              <a:t>cuánto</a:t>
            </a:r>
            <a:r>
              <a:rPr lang="en-US" sz="1400" b="1" dirty="0"/>
              <a:t> </a:t>
            </a:r>
            <a:r>
              <a:rPr lang="en-US" sz="1400" b="1" dirty="0" err="1"/>
              <a:t>piense</a:t>
            </a:r>
            <a:r>
              <a:rPr lang="en-US" sz="1400" b="1" dirty="0"/>
              <a:t> </a:t>
            </a:r>
            <a:r>
              <a:rPr lang="en-US" sz="1400" b="1" dirty="0" err="1"/>
              <a:t>que</a:t>
            </a:r>
            <a:r>
              <a:rPr lang="en-US" sz="1400" b="1" dirty="0"/>
              <a:t> </a:t>
            </a:r>
            <a:r>
              <a:rPr lang="en-US" sz="1400" b="1" dirty="0" err="1"/>
              <a:t>producirá</a:t>
            </a:r>
            <a:r>
              <a:rPr lang="en-US" sz="1400" b="1" dirty="0"/>
              <a:t> la 1.  </a:t>
            </a:r>
          </a:p>
        </p:txBody>
      </p:sp>
      <p:sp>
        <p:nvSpPr>
          <p:cNvPr id="161794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1795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1796" name="Rectangle 4"/>
          <p:cNvSpPr>
            <a:spLocks noGrp="1" noChangeArrowheads="1"/>
          </p:cNvSpPr>
          <p:nvPr>
            <p:ph type="title"/>
          </p:nvPr>
        </p:nvSpPr>
        <p:spPr>
          <a:xfrm>
            <a:off x="684213" y="5838825"/>
            <a:ext cx="7983537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2000" i="1" dirty="0" err="1" smtClean="0"/>
              <a:t>Figura</a:t>
            </a:r>
            <a:r>
              <a:rPr lang="en-US" sz="2000" i="1" dirty="0" smtClean="0"/>
              <a:t> 4.</a:t>
            </a:r>
            <a:r>
              <a:rPr lang="en-US" sz="2000" dirty="0" smtClean="0"/>
              <a:t> </a:t>
            </a:r>
            <a:r>
              <a:rPr lang="en-US" sz="2000" dirty="0"/>
              <a:t>Las </a:t>
            </a:r>
            <a:r>
              <a:rPr lang="en-US" sz="2000" dirty="0" err="1"/>
              <a:t>curvas</a:t>
            </a:r>
            <a:r>
              <a:rPr lang="en-US" sz="2000" dirty="0"/>
              <a:t> de </a:t>
            </a:r>
            <a:r>
              <a:rPr lang="en-US" sz="2000" dirty="0" err="1"/>
              <a:t>reacción</a:t>
            </a:r>
            <a:r>
              <a:rPr lang="en-US" sz="2000" dirty="0"/>
              <a:t> y el </a:t>
            </a:r>
            <a:r>
              <a:rPr lang="en-US" sz="2000" dirty="0" err="1"/>
              <a:t>equilibrio</a:t>
            </a:r>
            <a:r>
              <a:rPr lang="en-US" sz="2000" dirty="0"/>
              <a:t> de </a:t>
            </a:r>
            <a:r>
              <a:rPr lang="en-US" sz="2000" dirty="0" err="1" smtClean="0"/>
              <a:t>Cournot</a:t>
            </a:r>
            <a:r>
              <a:rPr lang="en-US" sz="2000" dirty="0" smtClean="0"/>
              <a:t>.</a:t>
            </a:r>
            <a:endParaRPr lang="en-US" sz="3200" dirty="0"/>
          </a:p>
        </p:txBody>
      </p:sp>
      <p:sp>
        <p:nvSpPr>
          <p:cNvPr id="161797" name="Rectangle 5"/>
          <p:cNvSpPr>
            <a:spLocks noChangeArrowheads="1"/>
          </p:cNvSpPr>
          <p:nvPr/>
        </p:nvSpPr>
        <p:spPr bwMode="auto">
          <a:xfrm>
            <a:off x="3124200" y="62357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1798" name="Line 6"/>
          <p:cNvSpPr>
            <a:spLocks noChangeShapeType="1"/>
          </p:cNvSpPr>
          <p:nvPr/>
        </p:nvSpPr>
        <p:spPr bwMode="auto">
          <a:xfrm>
            <a:off x="2209800" y="1733550"/>
            <a:ext cx="0" cy="426561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1799" name="Line 7"/>
          <p:cNvSpPr>
            <a:spLocks noChangeShapeType="1"/>
          </p:cNvSpPr>
          <p:nvPr/>
        </p:nvSpPr>
        <p:spPr bwMode="auto">
          <a:xfrm>
            <a:off x="2203450" y="5989638"/>
            <a:ext cx="42767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1800" name="Rectangle 8"/>
          <p:cNvSpPr>
            <a:spLocks noChangeArrowheads="1"/>
          </p:cNvSpPr>
          <p:nvPr/>
        </p:nvSpPr>
        <p:spPr bwMode="auto">
          <a:xfrm>
            <a:off x="6513513" y="5907088"/>
            <a:ext cx="442912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Q</a:t>
            </a:r>
            <a:r>
              <a:rPr lang="en-US" b="1" baseline="-25000"/>
              <a:t>2</a:t>
            </a:r>
          </a:p>
        </p:txBody>
      </p:sp>
      <p:sp>
        <p:nvSpPr>
          <p:cNvPr id="161801" name="Rectangle 9"/>
          <p:cNvSpPr>
            <a:spLocks noChangeArrowheads="1"/>
          </p:cNvSpPr>
          <p:nvPr/>
        </p:nvSpPr>
        <p:spPr bwMode="auto">
          <a:xfrm>
            <a:off x="1746250" y="1593850"/>
            <a:ext cx="442913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Q</a:t>
            </a:r>
            <a:r>
              <a:rPr lang="en-US" b="1" baseline="-25000"/>
              <a:t>1</a:t>
            </a:r>
          </a:p>
        </p:txBody>
      </p:sp>
      <p:sp>
        <p:nvSpPr>
          <p:cNvPr id="161802" name="Rectangle 10"/>
          <p:cNvSpPr>
            <a:spLocks noChangeArrowheads="1"/>
          </p:cNvSpPr>
          <p:nvPr/>
        </p:nvSpPr>
        <p:spPr bwMode="auto">
          <a:xfrm>
            <a:off x="2814638" y="5980113"/>
            <a:ext cx="406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25</a:t>
            </a:r>
          </a:p>
        </p:txBody>
      </p:sp>
      <p:sp>
        <p:nvSpPr>
          <p:cNvPr id="161803" name="Rectangle 11"/>
          <p:cNvSpPr>
            <a:spLocks noChangeArrowheads="1"/>
          </p:cNvSpPr>
          <p:nvPr/>
        </p:nvSpPr>
        <p:spPr bwMode="auto">
          <a:xfrm>
            <a:off x="3805238" y="5980113"/>
            <a:ext cx="406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50</a:t>
            </a:r>
          </a:p>
        </p:txBody>
      </p:sp>
      <p:sp>
        <p:nvSpPr>
          <p:cNvPr id="161804" name="Rectangle 12"/>
          <p:cNvSpPr>
            <a:spLocks noChangeArrowheads="1"/>
          </p:cNvSpPr>
          <p:nvPr/>
        </p:nvSpPr>
        <p:spPr bwMode="auto">
          <a:xfrm>
            <a:off x="4795838" y="5980113"/>
            <a:ext cx="406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75</a:t>
            </a:r>
          </a:p>
        </p:txBody>
      </p:sp>
      <p:sp>
        <p:nvSpPr>
          <p:cNvPr id="161805" name="Rectangle 13"/>
          <p:cNvSpPr>
            <a:spLocks noChangeArrowheads="1"/>
          </p:cNvSpPr>
          <p:nvPr/>
        </p:nvSpPr>
        <p:spPr bwMode="auto">
          <a:xfrm>
            <a:off x="5786438" y="5980113"/>
            <a:ext cx="519112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100</a:t>
            </a:r>
          </a:p>
        </p:txBody>
      </p:sp>
      <p:sp>
        <p:nvSpPr>
          <p:cNvPr id="161806" name="Rectangle 14"/>
          <p:cNvSpPr>
            <a:spLocks noChangeArrowheads="1"/>
          </p:cNvSpPr>
          <p:nvPr/>
        </p:nvSpPr>
        <p:spPr bwMode="auto">
          <a:xfrm>
            <a:off x="1747838" y="5016500"/>
            <a:ext cx="434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25</a:t>
            </a:r>
          </a:p>
        </p:txBody>
      </p:sp>
      <p:sp>
        <p:nvSpPr>
          <p:cNvPr id="161807" name="Rectangle 15"/>
          <p:cNvSpPr>
            <a:spLocks noChangeArrowheads="1"/>
          </p:cNvSpPr>
          <p:nvPr/>
        </p:nvSpPr>
        <p:spPr bwMode="auto">
          <a:xfrm>
            <a:off x="1747838" y="4054475"/>
            <a:ext cx="434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50</a:t>
            </a:r>
          </a:p>
        </p:txBody>
      </p:sp>
      <p:sp>
        <p:nvSpPr>
          <p:cNvPr id="161808" name="Rectangle 16"/>
          <p:cNvSpPr>
            <a:spLocks noChangeArrowheads="1"/>
          </p:cNvSpPr>
          <p:nvPr/>
        </p:nvSpPr>
        <p:spPr bwMode="auto">
          <a:xfrm>
            <a:off x="1747838" y="3090863"/>
            <a:ext cx="4349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75</a:t>
            </a:r>
          </a:p>
        </p:txBody>
      </p:sp>
      <p:sp>
        <p:nvSpPr>
          <p:cNvPr id="161809" name="Rectangle 17"/>
          <p:cNvSpPr>
            <a:spLocks noChangeArrowheads="1"/>
          </p:cNvSpPr>
          <p:nvPr/>
        </p:nvSpPr>
        <p:spPr bwMode="auto">
          <a:xfrm>
            <a:off x="1595438" y="2128838"/>
            <a:ext cx="5619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100</a:t>
            </a:r>
          </a:p>
        </p:txBody>
      </p:sp>
      <p:sp>
        <p:nvSpPr>
          <p:cNvPr id="161817" name="Rectangle 25"/>
          <p:cNvSpPr>
            <a:spLocks noChangeArrowheads="1"/>
          </p:cNvSpPr>
          <p:nvPr/>
        </p:nvSpPr>
        <p:spPr bwMode="auto">
          <a:xfrm>
            <a:off x="4546600" y="1943100"/>
            <a:ext cx="203200" cy="3667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grpSp>
        <p:nvGrpSpPr>
          <p:cNvPr id="161831" name="Group 39"/>
          <p:cNvGrpSpPr>
            <a:grpSpLocks/>
          </p:cNvGrpSpPr>
          <p:nvPr/>
        </p:nvGrpSpPr>
        <p:grpSpPr bwMode="auto">
          <a:xfrm>
            <a:off x="2052638" y="1506538"/>
            <a:ext cx="4194175" cy="4637087"/>
            <a:chOff x="1293" y="949"/>
            <a:chExt cx="2642" cy="2921"/>
          </a:xfrm>
        </p:grpSpPr>
        <p:sp>
          <p:nvSpPr>
            <p:cNvPr id="161811" name="Rectangle 19"/>
            <p:cNvSpPr>
              <a:spLocks noChangeArrowheads="1"/>
            </p:cNvSpPr>
            <p:nvPr/>
          </p:nvSpPr>
          <p:spPr bwMode="auto">
            <a:xfrm>
              <a:off x="1533" y="3261"/>
              <a:ext cx="1083" cy="32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400" b="1"/>
                <a:t>Curva de reacción</a:t>
              </a:r>
            </a:p>
            <a:p>
              <a:pPr eaLnBrk="0" hangingPunct="0"/>
              <a:r>
                <a:rPr lang="en-US" sz="1400" b="1"/>
                <a:t>de la Empresa 1</a:t>
              </a:r>
            </a:p>
          </p:txBody>
        </p:sp>
        <p:sp>
          <p:nvSpPr>
            <p:cNvPr id="161812" name="Line 20"/>
            <p:cNvSpPr>
              <a:spLocks noChangeShapeType="1"/>
            </p:cNvSpPr>
            <p:nvPr/>
          </p:nvSpPr>
          <p:spPr bwMode="auto">
            <a:xfrm flipV="1">
              <a:off x="1929" y="3017"/>
              <a:ext cx="127" cy="25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61810" name="Line 18"/>
            <p:cNvSpPr>
              <a:spLocks noChangeShapeType="1"/>
            </p:cNvSpPr>
            <p:nvPr/>
          </p:nvSpPr>
          <p:spPr bwMode="auto">
            <a:xfrm>
              <a:off x="1409" y="2705"/>
              <a:ext cx="2463" cy="1071"/>
            </a:xfrm>
            <a:prstGeom prst="line">
              <a:avLst/>
            </a:prstGeom>
            <a:noFill/>
            <a:ln w="50800">
              <a:solidFill>
                <a:srgbClr val="CC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61813" name="Rectangle 21"/>
            <p:cNvSpPr>
              <a:spLocks noChangeArrowheads="1"/>
            </p:cNvSpPr>
            <p:nvPr/>
          </p:nvSpPr>
          <p:spPr bwMode="auto">
            <a:xfrm>
              <a:off x="1293" y="2565"/>
              <a:ext cx="194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x</a:t>
              </a:r>
            </a:p>
          </p:txBody>
        </p:sp>
        <p:sp>
          <p:nvSpPr>
            <p:cNvPr id="161814" name="Rectangle 22"/>
            <p:cNvSpPr>
              <a:spLocks noChangeArrowheads="1"/>
            </p:cNvSpPr>
            <p:nvPr/>
          </p:nvSpPr>
          <p:spPr bwMode="auto">
            <a:xfrm>
              <a:off x="2493" y="3102"/>
              <a:ext cx="194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x</a:t>
              </a:r>
            </a:p>
          </p:txBody>
        </p:sp>
        <p:sp>
          <p:nvSpPr>
            <p:cNvPr id="161815" name="Rectangle 23"/>
            <p:cNvSpPr>
              <a:spLocks noChangeArrowheads="1"/>
            </p:cNvSpPr>
            <p:nvPr/>
          </p:nvSpPr>
          <p:spPr bwMode="auto">
            <a:xfrm>
              <a:off x="3117" y="3342"/>
              <a:ext cx="194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x</a:t>
              </a:r>
            </a:p>
          </p:txBody>
        </p:sp>
        <p:sp>
          <p:nvSpPr>
            <p:cNvPr id="161816" name="Rectangle 24"/>
            <p:cNvSpPr>
              <a:spLocks noChangeArrowheads="1"/>
            </p:cNvSpPr>
            <p:nvPr/>
          </p:nvSpPr>
          <p:spPr bwMode="auto">
            <a:xfrm>
              <a:off x="3741" y="3641"/>
              <a:ext cx="194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x</a:t>
              </a:r>
            </a:p>
          </p:txBody>
        </p:sp>
        <p:sp>
          <p:nvSpPr>
            <p:cNvPr id="161825" name="Rectangle 33"/>
            <p:cNvSpPr>
              <a:spLocks noChangeArrowheads="1"/>
            </p:cNvSpPr>
            <p:nvPr/>
          </p:nvSpPr>
          <p:spPr bwMode="auto">
            <a:xfrm>
              <a:off x="1688" y="949"/>
              <a:ext cx="2179" cy="46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algn="ctr" eaLnBrk="0" hangingPunct="0"/>
              <a:r>
                <a:rPr lang="en-US" sz="1400" b="1"/>
                <a:t>La curva de reacción de la Empresa 1</a:t>
              </a:r>
            </a:p>
            <a:p>
              <a:pPr algn="ctr" eaLnBrk="0" hangingPunct="0"/>
              <a:r>
                <a:rPr lang="en-US" sz="1400" b="1"/>
                <a:t>muestra cuánto produce en función de</a:t>
              </a:r>
            </a:p>
            <a:p>
              <a:pPr algn="ctr" eaLnBrk="0" hangingPunct="0"/>
              <a:r>
                <a:rPr lang="en-US" sz="1400" b="1"/>
                <a:t>cuánto piense que producirá la 2. </a:t>
              </a:r>
            </a:p>
          </p:txBody>
        </p:sp>
      </p:grpSp>
      <p:sp>
        <p:nvSpPr>
          <p:cNvPr id="161818" name="Rectangle 26"/>
          <p:cNvSpPr>
            <a:spLocks noChangeArrowheads="1"/>
          </p:cNvSpPr>
          <p:nvPr/>
        </p:nvSpPr>
        <p:spPr bwMode="auto">
          <a:xfrm>
            <a:off x="6096000" y="3965575"/>
            <a:ext cx="2960688" cy="11652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8000" tIns="44450" rIns="18000" bIns="44450">
            <a:spAutoFit/>
          </a:bodyPr>
          <a:lstStyle/>
          <a:p>
            <a:pPr algn="ctr" eaLnBrk="0" hangingPunct="0"/>
            <a:r>
              <a:rPr lang="en-US" sz="1400" b="1"/>
              <a:t>En el equilibrio de Cournot, cada</a:t>
            </a:r>
          </a:p>
          <a:p>
            <a:pPr algn="ctr" eaLnBrk="0" hangingPunct="0"/>
            <a:r>
              <a:rPr lang="en-US" sz="1400" b="1"/>
              <a:t>empresa supone correctamente</a:t>
            </a:r>
          </a:p>
          <a:p>
            <a:pPr algn="ctr" eaLnBrk="0" hangingPunct="0"/>
            <a:r>
              <a:rPr lang="en-US" sz="1400" b="1"/>
              <a:t>cuánto producirá su competidora, </a:t>
            </a:r>
          </a:p>
          <a:p>
            <a:pPr algn="ctr" eaLnBrk="0" hangingPunct="0"/>
            <a:r>
              <a:rPr lang="en-US" sz="1400" b="1"/>
              <a:t>y por lo tanto, maximiza</a:t>
            </a:r>
          </a:p>
          <a:p>
            <a:pPr algn="ctr" eaLnBrk="0" hangingPunct="0"/>
            <a:r>
              <a:rPr lang="en-US" sz="1400" b="1"/>
              <a:t>sus propios beneficios.</a:t>
            </a:r>
          </a:p>
        </p:txBody>
      </p:sp>
      <p:sp>
        <p:nvSpPr>
          <p:cNvPr id="161820" name="Oval 28"/>
          <p:cNvSpPr>
            <a:spLocks noChangeArrowheads="1"/>
          </p:cNvSpPr>
          <p:nvPr/>
        </p:nvSpPr>
        <p:spPr bwMode="auto">
          <a:xfrm>
            <a:off x="4343400" y="5181600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1823" name="Rectangle 31"/>
          <p:cNvSpPr>
            <a:spLocks noChangeArrowheads="1"/>
          </p:cNvSpPr>
          <p:nvPr/>
        </p:nvSpPr>
        <p:spPr bwMode="auto">
          <a:xfrm>
            <a:off x="4872038" y="4262438"/>
            <a:ext cx="1254125" cy="5143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400" b="1"/>
              <a:t>Equilibrio de</a:t>
            </a:r>
          </a:p>
          <a:p>
            <a:pPr eaLnBrk="0" hangingPunct="0"/>
            <a:r>
              <a:rPr lang="en-US" sz="1400" b="1"/>
              <a:t>Cournot </a:t>
            </a:r>
          </a:p>
        </p:txBody>
      </p:sp>
      <p:sp>
        <p:nvSpPr>
          <p:cNvPr id="161824" name="Line 32"/>
          <p:cNvSpPr>
            <a:spLocks noChangeShapeType="1"/>
          </p:cNvSpPr>
          <p:nvPr/>
        </p:nvSpPr>
        <p:spPr bwMode="auto">
          <a:xfrm flipH="1">
            <a:off x="4560888" y="4662488"/>
            <a:ext cx="328612" cy="4302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8" name="Rectangle 7"/>
          <p:cNvSpPr txBox="1">
            <a:spLocks noChangeArrowheads="1"/>
          </p:cNvSpPr>
          <p:nvPr/>
        </p:nvSpPr>
        <p:spPr bwMode="auto">
          <a:xfrm>
            <a:off x="438150" y="674688"/>
            <a:ext cx="8229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0" i="0" u="none" strike="noStrike" kern="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2.3. Competencia en cantidades: el modelo de Cournot </a:t>
            </a:r>
            <a:endParaRPr kumimoji="0" lang="en-US" sz="2800" b="0" i="0" u="none" strike="noStrike" kern="0" cap="none" spc="0" normalizeH="0" baseline="0" noProof="0" dirty="0" smtClean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1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B9FBF-9BD9-41F1-9F81-2F1951610176}" type="slidenum">
              <a:rPr lang="es-ES"/>
              <a:pPr/>
              <a:t>29</a:t>
            </a:fld>
            <a:endParaRPr lang="es-ES"/>
          </a:p>
        </p:txBody>
      </p:sp>
      <p:sp>
        <p:nvSpPr>
          <p:cNvPr id="415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57163" y="274638"/>
            <a:ext cx="8529637" cy="920750"/>
          </a:xfrm>
        </p:spPr>
        <p:txBody>
          <a:bodyPr/>
          <a:lstStyle/>
          <a:p>
            <a:r>
              <a:rPr lang="es-ES" sz="3600"/>
              <a:t>Elección de la estrategia en el oligopolio</a:t>
            </a:r>
          </a:p>
        </p:txBody>
      </p:sp>
      <p:sp>
        <p:nvSpPr>
          <p:cNvPr id="415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85875"/>
            <a:ext cx="8229600" cy="4840288"/>
          </a:xfrm>
        </p:spPr>
        <p:txBody>
          <a:bodyPr/>
          <a:lstStyle/>
          <a:p>
            <a:pPr>
              <a:buFontTx/>
              <a:buNone/>
            </a:pPr>
            <a:r>
              <a:rPr lang="es-ES" sz="2800" dirty="0">
                <a:solidFill>
                  <a:srgbClr val="FF0000"/>
                </a:solidFill>
              </a:rPr>
              <a:t>1. Juego simultáneo</a:t>
            </a:r>
          </a:p>
          <a:p>
            <a:pPr algn="just">
              <a:buNone/>
            </a:pPr>
            <a:r>
              <a:rPr lang="es-ES" sz="2800" dirty="0" smtClean="0"/>
              <a:t>   Las </a:t>
            </a:r>
            <a:r>
              <a:rPr lang="es-ES" sz="2800" dirty="0"/>
              <a:t>empresas pueden elegir cada una </a:t>
            </a:r>
            <a:r>
              <a:rPr lang="es-ES" sz="2800" dirty="0" smtClean="0"/>
              <a:t>simultáneamente </a:t>
            </a:r>
            <a:r>
              <a:rPr lang="es-ES" sz="2800" dirty="0"/>
              <a:t>las cantidades. La cantidad producida es la variable de decisión (</a:t>
            </a:r>
            <a:r>
              <a:rPr lang="es-ES" sz="2800" dirty="0" err="1"/>
              <a:t>Cournot</a:t>
            </a:r>
            <a:r>
              <a:rPr lang="es-ES" sz="2800" dirty="0"/>
              <a:t>). </a:t>
            </a:r>
          </a:p>
          <a:p>
            <a:pPr algn="just">
              <a:buFontTx/>
              <a:buNone/>
            </a:pPr>
            <a:r>
              <a:rPr lang="es-ES" sz="2800" dirty="0">
                <a:solidFill>
                  <a:srgbClr val="FF0000"/>
                </a:solidFill>
              </a:rPr>
              <a:t>2. Juego consecutivo</a:t>
            </a:r>
          </a:p>
          <a:p>
            <a:pPr algn="just">
              <a:buNone/>
            </a:pPr>
            <a:r>
              <a:rPr lang="es-ES" sz="2800" dirty="0" smtClean="0"/>
              <a:t>   Líder </a:t>
            </a:r>
            <a:r>
              <a:rPr lang="es-ES" sz="2800" dirty="0"/>
              <a:t>en la elección del precio. El precio es la variable de decisión (modelo de empresa dominante).</a:t>
            </a:r>
          </a:p>
          <a:p>
            <a:pPr>
              <a:buFontTx/>
              <a:buNone/>
            </a:pPr>
            <a:r>
              <a:rPr lang="es-ES" sz="2800" dirty="0">
                <a:solidFill>
                  <a:srgbClr val="FF0000"/>
                </a:solidFill>
              </a:rPr>
              <a:t>3. Juego cooperativo o colusión (cártel)</a:t>
            </a:r>
          </a:p>
          <a:p>
            <a:pPr>
              <a:buFontTx/>
              <a:buNone/>
            </a:pPr>
            <a:endParaRPr lang="es-E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4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63E49-10F8-43E9-B698-AB01D9C47098}" type="slidenum">
              <a:rPr lang="es-ES"/>
              <a:pPr/>
              <a:t>3</a:t>
            </a:fld>
            <a:endParaRPr lang="es-ES"/>
          </a:p>
        </p:txBody>
      </p:sp>
      <p:sp>
        <p:nvSpPr>
          <p:cNvPr id="395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6725" y="331788"/>
            <a:ext cx="8229600" cy="5295900"/>
          </a:xfrm>
        </p:spPr>
        <p:txBody>
          <a:bodyPr/>
          <a:lstStyle/>
          <a:p>
            <a:pPr algn="ctr">
              <a:lnSpc>
                <a:spcPct val="80000"/>
              </a:lnSpc>
              <a:buFontTx/>
              <a:buNone/>
            </a:pPr>
            <a:r>
              <a:rPr lang="es-ES" dirty="0"/>
              <a:t>Contenidos del capítulo</a:t>
            </a:r>
          </a:p>
          <a:p>
            <a:pPr algn="ctr">
              <a:lnSpc>
                <a:spcPct val="80000"/>
              </a:lnSpc>
              <a:buFontTx/>
              <a:buNone/>
            </a:pPr>
            <a:endParaRPr lang="es-ES" sz="2400" dirty="0"/>
          </a:p>
          <a:p>
            <a:pPr algn="just">
              <a:lnSpc>
                <a:spcPct val="80000"/>
              </a:lnSpc>
              <a:buFontTx/>
              <a:buNone/>
            </a:pPr>
            <a:r>
              <a:rPr lang="es-ES" sz="2400" dirty="0"/>
              <a:t>1. La competencia monopolística.</a:t>
            </a:r>
            <a:endParaRPr lang="es-ES_tradnl" sz="2400" dirty="0"/>
          </a:p>
          <a:p>
            <a:pPr algn="just">
              <a:lnSpc>
                <a:spcPct val="80000"/>
              </a:lnSpc>
              <a:buFontTx/>
              <a:buNone/>
            </a:pPr>
            <a:r>
              <a:rPr lang="es-ES" sz="2400" dirty="0"/>
              <a:t>   1.1. Características de la competencia monopolística.</a:t>
            </a:r>
            <a:endParaRPr lang="es-ES" sz="2400" b="1" dirty="0"/>
          </a:p>
          <a:p>
            <a:pPr algn="just">
              <a:lnSpc>
                <a:spcPct val="80000"/>
              </a:lnSpc>
              <a:buFontTx/>
              <a:buNone/>
            </a:pPr>
            <a:r>
              <a:rPr lang="es-ES" sz="2400" dirty="0"/>
              <a:t>   1.2. La demanda en competencia monopolística.</a:t>
            </a:r>
            <a:endParaRPr lang="es-ES" sz="2400" b="1" dirty="0"/>
          </a:p>
          <a:p>
            <a:pPr algn="just">
              <a:lnSpc>
                <a:spcPct val="80000"/>
              </a:lnSpc>
              <a:buFontTx/>
              <a:buNone/>
            </a:pPr>
            <a:r>
              <a:rPr lang="es-ES" sz="2400" dirty="0"/>
              <a:t>   1.3. El equilibrio a corto y largo plazo.</a:t>
            </a:r>
            <a:endParaRPr lang="es-ES" sz="2400" b="1" dirty="0"/>
          </a:p>
          <a:p>
            <a:pPr marL="809625" indent="-809625" algn="just">
              <a:lnSpc>
                <a:spcPct val="80000"/>
              </a:lnSpc>
              <a:buFontTx/>
              <a:buNone/>
            </a:pPr>
            <a:r>
              <a:rPr lang="es-ES" sz="2400" dirty="0"/>
              <a:t>   1.4. La competencia monopolística y la eficiencia económica. </a:t>
            </a:r>
            <a:endParaRPr lang="es-ES" sz="2400" b="1" dirty="0"/>
          </a:p>
          <a:p>
            <a:pPr algn="just">
              <a:lnSpc>
                <a:spcPct val="80000"/>
              </a:lnSpc>
              <a:buFontTx/>
              <a:buNone/>
            </a:pPr>
            <a:r>
              <a:rPr lang="es-ES" sz="2400" dirty="0"/>
              <a:t>2. El oligopolio.</a:t>
            </a:r>
            <a:endParaRPr lang="es-ES_tradnl" sz="2400" dirty="0"/>
          </a:p>
          <a:p>
            <a:pPr algn="just">
              <a:lnSpc>
                <a:spcPct val="80000"/>
              </a:lnSpc>
              <a:buFontTx/>
              <a:buNone/>
            </a:pPr>
            <a:r>
              <a:rPr lang="es-ES" sz="2400" dirty="0"/>
              <a:t>   2.1. Características del oligopolio</a:t>
            </a:r>
            <a:r>
              <a:rPr lang="es-ES" sz="2400" dirty="0" smtClean="0"/>
              <a:t>.</a:t>
            </a:r>
          </a:p>
          <a:p>
            <a:pPr algn="just">
              <a:lnSpc>
                <a:spcPct val="80000"/>
              </a:lnSpc>
              <a:buFontTx/>
              <a:buNone/>
            </a:pPr>
            <a:r>
              <a:rPr lang="en-US" sz="2400" dirty="0" smtClean="0"/>
              <a:t>   2.2. El </a:t>
            </a:r>
            <a:r>
              <a:rPr lang="en-US" sz="2400" dirty="0" err="1" smtClean="0"/>
              <a:t>equilibrio</a:t>
            </a:r>
            <a:r>
              <a:rPr lang="en-US" sz="2400" dirty="0" smtClean="0"/>
              <a:t> en un </a:t>
            </a:r>
            <a:r>
              <a:rPr lang="en-US" sz="2400" dirty="0" err="1" smtClean="0"/>
              <a:t>mercado</a:t>
            </a:r>
            <a:r>
              <a:rPr lang="en-US" sz="2400" dirty="0" smtClean="0"/>
              <a:t> </a:t>
            </a:r>
            <a:r>
              <a:rPr lang="en-US" sz="2400" dirty="0" err="1" smtClean="0"/>
              <a:t>oligopolístico</a:t>
            </a:r>
            <a:r>
              <a:rPr lang="en-US" sz="2400" dirty="0" smtClean="0"/>
              <a:t>.</a:t>
            </a:r>
            <a:endParaRPr lang="es-ES_tradnl" sz="2400" dirty="0"/>
          </a:p>
          <a:p>
            <a:pPr algn="just">
              <a:lnSpc>
                <a:spcPct val="80000"/>
              </a:lnSpc>
              <a:buFontTx/>
              <a:buNone/>
            </a:pPr>
            <a:r>
              <a:rPr lang="es-ES" sz="2400" dirty="0"/>
              <a:t>   </a:t>
            </a:r>
            <a:r>
              <a:rPr lang="es-ES" sz="2400" dirty="0" smtClean="0"/>
              <a:t>2.3. </a:t>
            </a:r>
            <a:r>
              <a:rPr lang="es-ES" sz="2400" dirty="0"/>
              <a:t>Competencia en cantidades: el modelo de </a:t>
            </a:r>
            <a:r>
              <a:rPr lang="es-ES" sz="2400" dirty="0" err="1"/>
              <a:t>Cournot</a:t>
            </a:r>
            <a:r>
              <a:rPr lang="es-ES" sz="2400" dirty="0"/>
              <a:t>.</a:t>
            </a:r>
            <a:endParaRPr lang="es-ES" sz="2400" b="1" dirty="0"/>
          </a:p>
          <a:p>
            <a:pPr marL="809625" indent="-809625" algn="just">
              <a:lnSpc>
                <a:spcPct val="80000"/>
              </a:lnSpc>
              <a:buFontTx/>
              <a:buNone/>
            </a:pPr>
            <a:r>
              <a:rPr lang="es-ES" sz="2400" dirty="0"/>
              <a:t>   </a:t>
            </a:r>
            <a:r>
              <a:rPr lang="es-ES" sz="2400" dirty="0" smtClean="0"/>
              <a:t>2.4. </a:t>
            </a:r>
            <a:r>
              <a:rPr lang="es-ES" sz="2400" dirty="0"/>
              <a:t>El precio como variable de decisión: el modelo de la </a:t>
            </a:r>
            <a:r>
              <a:rPr lang="es-ES" sz="2400" dirty="0" smtClean="0"/>
              <a:t>   empresa </a:t>
            </a:r>
            <a:r>
              <a:rPr lang="es-ES" sz="2400" dirty="0"/>
              <a:t>dominante.</a:t>
            </a:r>
          </a:p>
          <a:p>
            <a:pPr algn="just">
              <a:lnSpc>
                <a:spcPct val="80000"/>
              </a:lnSpc>
              <a:buFontTx/>
              <a:buNone/>
            </a:pPr>
            <a:r>
              <a:rPr lang="es-ES" sz="2400" dirty="0"/>
              <a:t>   </a:t>
            </a:r>
            <a:r>
              <a:rPr lang="es-ES" sz="2400" dirty="0" smtClean="0"/>
              <a:t>2.5. </a:t>
            </a:r>
            <a:r>
              <a:rPr lang="es-ES" sz="2400" dirty="0"/>
              <a:t>Soluciones de colusión: el cártel.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E13B9-479F-45FF-A9E1-4C40D6D7635B}" type="slidenum">
              <a:rPr lang="es-ES"/>
              <a:pPr/>
              <a:t>30</a:t>
            </a:fld>
            <a:endParaRPr lang="es-ES"/>
          </a:p>
        </p:txBody>
      </p:sp>
      <p:sp>
        <p:nvSpPr>
          <p:cNvPr id="299010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99011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9901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85800" y="1716088"/>
            <a:ext cx="7848600" cy="4887912"/>
          </a:xfrm>
          <a:noFill/>
          <a:ln/>
        </p:spPr>
        <p:txBody>
          <a:bodyPr lIns="90488" tIns="44450" rIns="90488" bIns="44450"/>
          <a:lstStyle/>
          <a:p>
            <a:pPr>
              <a:spcBef>
                <a:spcPts val="1800"/>
              </a:spcBef>
              <a:buNone/>
            </a:pPr>
            <a:r>
              <a:rPr lang="en-US" sz="2800" dirty="0" smtClean="0"/>
              <a:t>    El </a:t>
            </a:r>
            <a:r>
              <a:rPr lang="en-US" sz="2800" dirty="0" err="1"/>
              <a:t>modelo</a:t>
            </a:r>
            <a:r>
              <a:rPr lang="en-US" sz="2800" dirty="0"/>
              <a:t> de la </a:t>
            </a:r>
            <a:r>
              <a:rPr lang="en-US" sz="2800" dirty="0" err="1"/>
              <a:t>empresa</a:t>
            </a:r>
            <a:r>
              <a:rPr lang="en-US" sz="2800" dirty="0"/>
              <a:t> </a:t>
            </a:r>
            <a:r>
              <a:rPr lang="en-US" sz="2800" dirty="0" err="1"/>
              <a:t>dominante</a:t>
            </a:r>
            <a:r>
              <a:rPr lang="en-US" sz="2800" dirty="0"/>
              <a:t>:</a:t>
            </a:r>
          </a:p>
          <a:p>
            <a:pPr algn="just">
              <a:spcBef>
                <a:spcPts val="1800"/>
              </a:spcBef>
              <a:buSzPct val="75000"/>
            </a:pPr>
            <a:r>
              <a:rPr lang="en-US" sz="2400" dirty="0"/>
              <a:t>En </a:t>
            </a:r>
            <a:r>
              <a:rPr lang="en-US" sz="2400" dirty="0" err="1"/>
              <a:t>algunos</a:t>
            </a:r>
            <a:r>
              <a:rPr lang="en-US" sz="2400" dirty="0"/>
              <a:t> </a:t>
            </a:r>
            <a:r>
              <a:rPr lang="en-US" sz="2400" dirty="0" err="1"/>
              <a:t>mercados</a:t>
            </a:r>
            <a:r>
              <a:rPr lang="en-US" sz="2400" dirty="0"/>
              <a:t> </a:t>
            </a:r>
            <a:r>
              <a:rPr lang="en-US" sz="2400" dirty="0" err="1"/>
              <a:t>oligopolísticos</a:t>
            </a:r>
            <a:r>
              <a:rPr lang="en-US" sz="2400" dirty="0"/>
              <a:t>, </a:t>
            </a:r>
            <a:r>
              <a:rPr lang="en-US" sz="2400" dirty="0" err="1"/>
              <a:t>una</a:t>
            </a:r>
            <a:r>
              <a:rPr lang="en-US" sz="2400" dirty="0"/>
              <a:t> </a:t>
            </a:r>
            <a:r>
              <a:rPr lang="en-US" sz="2400" dirty="0" err="1"/>
              <a:t>gran</a:t>
            </a:r>
            <a:r>
              <a:rPr lang="en-US" sz="2400" dirty="0"/>
              <a:t> </a:t>
            </a:r>
            <a:r>
              <a:rPr lang="en-US" sz="2400" dirty="0" err="1"/>
              <a:t>empresa</a:t>
            </a:r>
            <a:r>
              <a:rPr lang="en-US" sz="2400" dirty="0"/>
              <a:t> </a:t>
            </a:r>
            <a:r>
              <a:rPr lang="en-US" sz="2400" dirty="0" err="1"/>
              <a:t>tiene</a:t>
            </a:r>
            <a:r>
              <a:rPr lang="en-US" sz="2400" dirty="0"/>
              <a:t> </a:t>
            </a:r>
            <a:r>
              <a:rPr lang="en-US" sz="2400" dirty="0" err="1"/>
              <a:t>una</a:t>
            </a:r>
            <a:r>
              <a:rPr lang="en-US" sz="2400" dirty="0"/>
              <a:t> </a:t>
            </a:r>
            <a:r>
              <a:rPr lang="en-US" sz="2400" dirty="0" err="1"/>
              <a:t>proporción</a:t>
            </a:r>
            <a:r>
              <a:rPr lang="en-US" sz="2400" dirty="0"/>
              <a:t> </a:t>
            </a:r>
            <a:r>
              <a:rPr lang="en-US" sz="2400" dirty="0" err="1"/>
              <a:t>significativa</a:t>
            </a:r>
            <a:r>
              <a:rPr lang="en-US" sz="2400" dirty="0"/>
              <a:t> de </a:t>
            </a:r>
            <a:r>
              <a:rPr lang="en-US" sz="2400" dirty="0" err="1"/>
              <a:t>las</a:t>
            </a:r>
            <a:r>
              <a:rPr lang="en-US" sz="2400" dirty="0"/>
              <a:t> </a:t>
            </a:r>
            <a:r>
              <a:rPr lang="en-US" sz="2400" dirty="0" err="1"/>
              <a:t>ventas</a:t>
            </a:r>
            <a:r>
              <a:rPr lang="en-US" sz="2400" dirty="0"/>
              <a:t> </a:t>
            </a:r>
            <a:r>
              <a:rPr lang="en-US" sz="2400" dirty="0" err="1"/>
              <a:t>totales</a:t>
            </a:r>
            <a:r>
              <a:rPr lang="en-US" sz="2400" dirty="0"/>
              <a:t> y un </a:t>
            </a:r>
            <a:r>
              <a:rPr lang="en-US" sz="2400" dirty="0" err="1"/>
              <a:t>grupo</a:t>
            </a:r>
            <a:r>
              <a:rPr lang="en-US" sz="2400" dirty="0"/>
              <a:t> de </a:t>
            </a:r>
            <a:r>
              <a:rPr lang="en-US" sz="2400" dirty="0" err="1"/>
              <a:t>empresas</a:t>
            </a:r>
            <a:r>
              <a:rPr lang="en-US" sz="2400" dirty="0"/>
              <a:t> </a:t>
            </a:r>
            <a:r>
              <a:rPr lang="en-US" sz="2400" dirty="0" err="1"/>
              <a:t>más</a:t>
            </a:r>
            <a:r>
              <a:rPr lang="en-US" sz="2400" dirty="0"/>
              <a:t> </a:t>
            </a:r>
            <a:r>
              <a:rPr lang="en-US" sz="2400" dirty="0" err="1"/>
              <a:t>pequeñas</a:t>
            </a:r>
            <a:r>
              <a:rPr lang="en-US" sz="2400" dirty="0"/>
              <a:t> </a:t>
            </a:r>
            <a:r>
              <a:rPr lang="en-US" sz="2400" dirty="0" err="1"/>
              <a:t>abastece</a:t>
            </a:r>
            <a:r>
              <a:rPr lang="en-US" sz="2400" dirty="0"/>
              <a:t> al </a:t>
            </a:r>
            <a:r>
              <a:rPr lang="en-US" sz="2400" dirty="0" err="1"/>
              <a:t>resto</a:t>
            </a:r>
            <a:r>
              <a:rPr lang="en-US" sz="2400" dirty="0"/>
              <a:t> del </a:t>
            </a:r>
            <a:r>
              <a:rPr lang="en-US" sz="2400" dirty="0" err="1"/>
              <a:t>mercado</a:t>
            </a:r>
            <a:r>
              <a:rPr lang="en-US" sz="2400" dirty="0"/>
              <a:t>. </a:t>
            </a:r>
          </a:p>
          <a:p>
            <a:pPr algn="just">
              <a:spcBef>
                <a:spcPts val="1800"/>
              </a:spcBef>
              <a:buSzPct val="75000"/>
            </a:pPr>
            <a:r>
              <a:rPr lang="en-US" sz="2400" dirty="0"/>
              <a:t>En </a:t>
            </a:r>
            <a:r>
              <a:rPr lang="en-US" sz="2400" dirty="0" err="1"/>
              <a:t>ese</a:t>
            </a:r>
            <a:r>
              <a:rPr lang="en-US" sz="2400" dirty="0"/>
              <a:t> </a:t>
            </a:r>
            <a:r>
              <a:rPr lang="en-US" sz="2400" dirty="0" err="1"/>
              <a:t>caso</a:t>
            </a:r>
            <a:r>
              <a:rPr lang="en-US" sz="2400" dirty="0"/>
              <a:t>, la </a:t>
            </a:r>
            <a:r>
              <a:rPr lang="en-US" sz="2400" dirty="0" err="1"/>
              <a:t>gran</a:t>
            </a:r>
            <a:r>
              <a:rPr lang="en-US" sz="2400" dirty="0"/>
              <a:t> </a:t>
            </a:r>
            <a:r>
              <a:rPr lang="en-US" sz="2400" dirty="0" err="1"/>
              <a:t>empresa</a:t>
            </a:r>
            <a:r>
              <a:rPr lang="en-US" sz="2400" dirty="0"/>
              <a:t> </a:t>
            </a:r>
            <a:r>
              <a:rPr lang="en-US" sz="2400" dirty="0" err="1"/>
              <a:t>puede</a:t>
            </a:r>
            <a:r>
              <a:rPr lang="en-US" sz="2400" dirty="0"/>
              <a:t> </a:t>
            </a:r>
            <a:r>
              <a:rPr lang="en-US" sz="2400" dirty="0" err="1"/>
              <a:t>actuar</a:t>
            </a:r>
            <a:r>
              <a:rPr lang="en-US" sz="2400" dirty="0"/>
              <a:t> </a:t>
            </a:r>
            <a:r>
              <a:rPr lang="en-US" sz="2400" dirty="0" err="1"/>
              <a:t>como</a:t>
            </a:r>
            <a:r>
              <a:rPr lang="en-US" sz="2400" dirty="0"/>
              <a:t> </a:t>
            </a:r>
            <a:r>
              <a:rPr lang="en-US" sz="2400" dirty="0" err="1"/>
              <a:t>una</a:t>
            </a:r>
            <a:r>
              <a:rPr lang="en-US" sz="2400" dirty="0"/>
              <a:t> </a:t>
            </a:r>
            <a:r>
              <a:rPr lang="en-US" sz="2400" i="1" dirty="0" err="1"/>
              <a:t>empresa</a:t>
            </a:r>
            <a:r>
              <a:rPr lang="en-US" sz="2400" i="1" dirty="0"/>
              <a:t> </a:t>
            </a:r>
            <a:r>
              <a:rPr lang="en-US" sz="2400" i="1" dirty="0" err="1"/>
              <a:t>dominante</a:t>
            </a:r>
            <a:r>
              <a:rPr lang="en-US" sz="2400" dirty="0"/>
              <a:t> y </a:t>
            </a:r>
            <a:r>
              <a:rPr lang="en-US" sz="2400" dirty="0" err="1"/>
              <a:t>fijar</a:t>
            </a:r>
            <a:r>
              <a:rPr lang="en-US" sz="2400" dirty="0"/>
              <a:t> un </a:t>
            </a:r>
            <a:r>
              <a:rPr lang="en-US" sz="2400" dirty="0" err="1"/>
              <a:t>precio</a:t>
            </a:r>
            <a:r>
              <a:rPr lang="en-US" sz="2400" dirty="0"/>
              <a:t> </a:t>
            </a:r>
            <a:r>
              <a:rPr lang="en-US" sz="2400" dirty="0" err="1"/>
              <a:t>que</a:t>
            </a:r>
            <a:r>
              <a:rPr lang="en-US" sz="2400" dirty="0"/>
              <a:t> </a:t>
            </a:r>
            <a:r>
              <a:rPr lang="en-US" sz="2400" dirty="0" err="1"/>
              <a:t>maximice</a:t>
            </a:r>
            <a:r>
              <a:rPr lang="en-US" sz="2400" dirty="0"/>
              <a:t> </a:t>
            </a:r>
            <a:r>
              <a:rPr lang="en-US" sz="2400" dirty="0" err="1"/>
              <a:t>sus</a:t>
            </a:r>
            <a:r>
              <a:rPr lang="en-US" sz="2400" dirty="0"/>
              <a:t> </a:t>
            </a:r>
            <a:r>
              <a:rPr lang="en-US" sz="2400" dirty="0" err="1"/>
              <a:t>propios</a:t>
            </a:r>
            <a:r>
              <a:rPr lang="en-US" sz="2400" dirty="0"/>
              <a:t> </a:t>
            </a:r>
            <a:r>
              <a:rPr lang="en-US" sz="2400" dirty="0" err="1"/>
              <a:t>beneficios</a:t>
            </a:r>
            <a:r>
              <a:rPr lang="en-US" sz="2400" dirty="0"/>
              <a:t>. </a:t>
            </a:r>
          </a:p>
        </p:txBody>
      </p:sp>
      <p:sp>
        <p:nvSpPr>
          <p:cNvPr id="299015" name="Rectangle 7"/>
          <p:cNvSpPr>
            <a:spLocks noGrp="1" noChangeArrowheads="1"/>
          </p:cNvSpPr>
          <p:nvPr>
            <p:ph type="title"/>
          </p:nvPr>
        </p:nvSpPr>
        <p:spPr>
          <a:xfrm>
            <a:off x="581025" y="701675"/>
            <a:ext cx="7983538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200" dirty="0" smtClean="0"/>
              <a:t>2.4. </a:t>
            </a:r>
            <a:r>
              <a:rPr lang="es-ES" sz="3200" dirty="0"/>
              <a:t>El precio como variable de decisión: el modelo de empresa dominante</a:t>
            </a:r>
            <a:r>
              <a:rPr lang="en-US" sz="2800" dirty="0"/>
              <a:t> </a:t>
            </a:r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00031-5241-4AAE-8314-68659CAF5017}" type="slidenum">
              <a:rPr lang="es-ES"/>
              <a:pPr/>
              <a:t>31</a:t>
            </a:fld>
            <a:endParaRPr lang="es-ES"/>
          </a:p>
        </p:txBody>
      </p:sp>
      <p:sp>
        <p:nvSpPr>
          <p:cNvPr id="417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3200" dirty="0" smtClean="0"/>
              <a:t>2.4. </a:t>
            </a:r>
            <a:r>
              <a:rPr lang="es-ES" sz="3200" dirty="0"/>
              <a:t>El precio como variable de decisión: el modelo de empresa dominante</a:t>
            </a:r>
          </a:p>
        </p:txBody>
      </p:sp>
      <p:sp>
        <p:nvSpPr>
          <p:cNvPr id="417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68438"/>
            <a:ext cx="8229600" cy="4657725"/>
          </a:xfrm>
        </p:spPr>
        <p:txBody>
          <a:bodyPr/>
          <a:lstStyle/>
          <a:p>
            <a:pPr>
              <a:lnSpc>
                <a:spcPct val="90000"/>
              </a:lnSpc>
              <a:buNone/>
            </a:pPr>
            <a:r>
              <a:rPr lang="es-ES" sz="2800" dirty="0"/>
              <a:t>Analíticamente:</a:t>
            </a:r>
          </a:p>
          <a:p>
            <a:pPr algn="just">
              <a:lnSpc>
                <a:spcPct val="90000"/>
              </a:lnSpc>
            </a:pPr>
            <a:r>
              <a:rPr lang="es-ES" sz="2800" dirty="0"/>
              <a:t>Q=</a:t>
            </a:r>
            <a:r>
              <a:rPr lang="es-ES" sz="2800" dirty="0" err="1"/>
              <a:t>Qd+Qp</a:t>
            </a:r>
            <a:r>
              <a:rPr lang="es-ES" sz="2800" dirty="0"/>
              <a:t> la demanda total es igual a la suma de la demanda de la dominante más la demanda que atienden las periféricas.</a:t>
            </a:r>
          </a:p>
          <a:p>
            <a:pPr algn="just">
              <a:lnSpc>
                <a:spcPct val="90000"/>
              </a:lnSpc>
            </a:pPr>
            <a:r>
              <a:rPr lang="es-ES" sz="2800" dirty="0"/>
              <a:t>La empresa dominante determina </a:t>
            </a:r>
            <a:r>
              <a:rPr lang="es-ES" sz="2800" dirty="0" err="1"/>
              <a:t>Qd</a:t>
            </a:r>
            <a:r>
              <a:rPr lang="es-ES" sz="2800" dirty="0"/>
              <a:t> de acuerdo a </a:t>
            </a:r>
            <a:r>
              <a:rPr lang="es-ES" sz="2800" dirty="0" err="1"/>
              <a:t>IMd</a:t>
            </a:r>
            <a:r>
              <a:rPr lang="es-ES" sz="2800" dirty="0"/>
              <a:t>=</a:t>
            </a:r>
            <a:r>
              <a:rPr lang="es-ES" sz="2800" dirty="0" err="1"/>
              <a:t>CMd</a:t>
            </a:r>
            <a:r>
              <a:rPr lang="es-ES" sz="2800" dirty="0"/>
              <a:t>, y fija el precio del mercado P de acuerdo a su demanda.</a:t>
            </a:r>
          </a:p>
          <a:p>
            <a:pPr algn="just">
              <a:lnSpc>
                <a:spcPct val="90000"/>
              </a:lnSpc>
            </a:pPr>
            <a:r>
              <a:rPr lang="es-ES" sz="2800" dirty="0"/>
              <a:t>Las empresas seguidoras o periféricas se comportan como precio aceptantes. Toman el precio P que ha fijado la dominante y deciden su producción de acuerdo a P=</a:t>
            </a:r>
            <a:r>
              <a:rPr lang="es-ES" sz="2800" dirty="0" err="1"/>
              <a:t>CMp</a:t>
            </a:r>
            <a:endParaRPr lang="es-ES" sz="2800" dirty="0"/>
          </a:p>
        </p:txBody>
      </p:sp>
      <p:pic>
        <p:nvPicPr>
          <p:cNvPr id="6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3657600" y="1417818"/>
            <a:ext cx="602105" cy="6021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25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50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9251" name="Rectangle 3"/>
          <p:cNvSpPr>
            <a:spLocks noChangeArrowheads="1"/>
          </p:cNvSpPr>
          <p:nvPr/>
        </p:nvSpPr>
        <p:spPr bwMode="auto">
          <a:xfrm>
            <a:off x="3276600" y="6126163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9252" name="Rectangle 4"/>
          <p:cNvSpPr>
            <a:spLocks noGrp="1" noChangeArrowheads="1"/>
          </p:cNvSpPr>
          <p:nvPr>
            <p:ph type="title"/>
          </p:nvPr>
        </p:nvSpPr>
        <p:spPr>
          <a:xfrm>
            <a:off x="382588" y="5954713"/>
            <a:ext cx="8593137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2400" i="1" dirty="0" err="1" smtClean="0"/>
              <a:t>Figura</a:t>
            </a:r>
            <a:r>
              <a:rPr lang="en-US" sz="2400" i="1" dirty="0" smtClean="0"/>
              <a:t> 5</a:t>
            </a:r>
            <a:r>
              <a:rPr lang="en-US" sz="2400" dirty="0" smtClean="0"/>
              <a:t>. </a:t>
            </a:r>
            <a:r>
              <a:rPr lang="en-US" sz="2400" dirty="0"/>
              <a:t>La </a:t>
            </a:r>
            <a:r>
              <a:rPr lang="en-US" sz="2400" dirty="0" err="1"/>
              <a:t>fijación</a:t>
            </a:r>
            <a:r>
              <a:rPr lang="en-US" sz="2400" dirty="0"/>
              <a:t> del </a:t>
            </a:r>
            <a:r>
              <a:rPr lang="en-US" sz="2400" dirty="0" err="1"/>
              <a:t>precio</a:t>
            </a:r>
            <a:r>
              <a:rPr lang="en-US" sz="2400" dirty="0"/>
              <a:t> en </a:t>
            </a:r>
            <a:r>
              <a:rPr lang="en-US" sz="2400" dirty="0" err="1"/>
              <a:t>una</a:t>
            </a:r>
            <a:r>
              <a:rPr lang="en-US" sz="2400" dirty="0"/>
              <a:t> </a:t>
            </a:r>
            <a:r>
              <a:rPr lang="en-US" sz="2400" dirty="0" err="1"/>
              <a:t>empresa</a:t>
            </a:r>
            <a:r>
              <a:rPr lang="en-US" sz="2400" dirty="0"/>
              <a:t> </a:t>
            </a:r>
            <a:r>
              <a:rPr lang="en-US" sz="2400" dirty="0" err="1" smtClean="0"/>
              <a:t>dominante</a:t>
            </a:r>
            <a:r>
              <a:rPr lang="en-US" sz="2400" dirty="0" smtClean="0"/>
              <a:t>.</a:t>
            </a:r>
            <a:endParaRPr lang="en-US" sz="4000" dirty="0"/>
          </a:p>
        </p:txBody>
      </p:sp>
      <p:sp>
        <p:nvSpPr>
          <p:cNvPr id="309253" name="Line 5"/>
          <p:cNvSpPr>
            <a:spLocks noChangeShapeType="1"/>
          </p:cNvSpPr>
          <p:nvPr/>
        </p:nvSpPr>
        <p:spPr bwMode="auto">
          <a:xfrm>
            <a:off x="2209800" y="1628775"/>
            <a:ext cx="0" cy="426561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9254" name="Line 6"/>
          <p:cNvSpPr>
            <a:spLocks noChangeShapeType="1"/>
          </p:cNvSpPr>
          <p:nvPr/>
        </p:nvSpPr>
        <p:spPr bwMode="auto">
          <a:xfrm>
            <a:off x="2203450" y="5884863"/>
            <a:ext cx="42767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9255" name="Rectangle 7"/>
          <p:cNvSpPr>
            <a:spLocks noChangeArrowheads="1"/>
          </p:cNvSpPr>
          <p:nvPr/>
        </p:nvSpPr>
        <p:spPr bwMode="auto">
          <a:xfrm>
            <a:off x="1441450" y="1471613"/>
            <a:ext cx="8794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Precio</a:t>
            </a:r>
          </a:p>
        </p:txBody>
      </p:sp>
      <p:sp>
        <p:nvSpPr>
          <p:cNvPr id="309256" name="Rectangle 8"/>
          <p:cNvSpPr>
            <a:spLocks noChangeArrowheads="1"/>
          </p:cNvSpPr>
          <p:nvPr/>
        </p:nvSpPr>
        <p:spPr bwMode="auto">
          <a:xfrm>
            <a:off x="5794375" y="5908675"/>
            <a:ext cx="1049338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Cantidad</a:t>
            </a:r>
          </a:p>
        </p:txBody>
      </p:sp>
      <p:grpSp>
        <p:nvGrpSpPr>
          <p:cNvPr id="309288" name="Group 40"/>
          <p:cNvGrpSpPr>
            <a:grpSpLocks/>
          </p:cNvGrpSpPr>
          <p:nvPr/>
        </p:nvGrpSpPr>
        <p:grpSpPr bwMode="auto">
          <a:xfrm>
            <a:off x="2201863" y="1509713"/>
            <a:ext cx="4027487" cy="4275137"/>
            <a:chOff x="1387" y="951"/>
            <a:chExt cx="2537" cy="2693"/>
          </a:xfrm>
        </p:grpSpPr>
        <p:sp>
          <p:nvSpPr>
            <p:cNvPr id="309257" name="Line 9"/>
            <p:cNvSpPr>
              <a:spLocks noChangeShapeType="1"/>
            </p:cNvSpPr>
            <p:nvPr/>
          </p:nvSpPr>
          <p:spPr bwMode="auto">
            <a:xfrm>
              <a:off x="1841" y="1140"/>
              <a:ext cx="1562" cy="1839"/>
            </a:xfrm>
            <a:prstGeom prst="line">
              <a:avLst/>
            </a:prstGeom>
            <a:noFill/>
            <a:ln w="50800">
              <a:solidFill>
                <a:srgbClr val="0000FF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09258" name="Rectangle 10"/>
            <p:cNvSpPr>
              <a:spLocks noChangeArrowheads="1"/>
            </p:cNvSpPr>
            <p:nvPr/>
          </p:nvSpPr>
          <p:spPr bwMode="auto">
            <a:xfrm>
              <a:off x="1899" y="951"/>
              <a:ext cx="21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D</a:t>
              </a:r>
            </a:p>
          </p:txBody>
        </p:sp>
        <p:sp>
          <p:nvSpPr>
            <p:cNvPr id="309259" name="Line 11"/>
            <p:cNvSpPr>
              <a:spLocks noChangeShapeType="1"/>
            </p:cNvSpPr>
            <p:nvPr/>
          </p:nvSpPr>
          <p:spPr bwMode="auto">
            <a:xfrm>
              <a:off x="1387" y="1886"/>
              <a:ext cx="1983" cy="1071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09260" name="Line 12"/>
            <p:cNvSpPr>
              <a:spLocks noChangeShapeType="1"/>
            </p:cNvSpPr>
            <p:nvPr/>
          </p:nvSpPr>
          <p:spPr bwMode="auto">
            <a:xfrm>
              <a:off x="3381" y="2957"/>
              <a:ext cx="543" cy="687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09261" name="Rectangle 13"/>
            <p:cNvSpPr>
              <a:spLocks noChangeArrowheads="1"/>
            </p:cNvSpPr>
            <p:nvPr/>
          </p:nvSpPr>
          <p:spPr bwMode="auto">
            <a:xfrm>
              <a:off x="3549" y="2512"/>
              <a:ext cx="287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D</a:t>
              </a:r>
              <a:r>
                <a:rPr lang="en-US" b="1" i="1" baseline="-25000"/>
                <a:t>D</a:t>
              </a:r>
            </a:p>
          </p:txBody>
        </p:sp>
        <p:sp>
          <p:nvSpPr>
            <p:cNvPr id="309262" name="Line 14"/>
            <p:cNvSpPr>
              <a:spLocks noChangeShapeType="1"/>
            </p:cNvSpPr>
            <p:nvPr/>
          </p:nvSpPr>
          <p:spPr bwMode="auto">
            <a:xfrm flipH="1">
              <a:off x="3065" y="2668"/>
              <a:ext cx="495" cy="7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grpSp>
        <p:nvGrpSpPr>
          <p:cNvPr id="309290" name="Group 42"/>
          <p:cNvGrpSpPr>
            <a:grpSpLocks/>
          </p:cNvGrpSpPr>
          <p:nvPr/>
        </p:nvGrpSpPr>
        <p:grpSpPr bwMode="auto">
          <a:xfrm>
            <a:off x="1747838" y="3454400"/>
            <a:ext cx="2760662" cy="2820988"/>
            <a:chOff x="1101" y="2176"/>
            <a:chExt cx="1739" cy="1777"/>
          </a:xfrm>
        </p:grpSpPr>
        <p:sp>
          <p:nvSpPr>
            <p:cNvPr id="309271" name="Line 23"/>
            <p:cNvSpPr>
              <a:spLocks noChangeShapeType="1"/>
            </p:cNvSpPr>
            <p:nvPr/>
          </p:nvSpPr>
          <p:spPr bwMode="auto">
            <a:xfrm>
              <a:off x="2208" y="2324"/>
              <a:ext cx="0" cy="138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09273" name="Rectangle 25"/>
            <p:cNvSpPr>
              <a:spLocks noChangeArrowheads="1"/>
            </p:cNvSpPr>
            <p:nvPr/>
          </p:nvSpPr>
          <p:spPr bwMode="auto">
            <a:xfrm>
              <a:off x="2109" y="3743"/>
              <a:ext cx="278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i="1"/>
                <a:t>Q</a:t>
              </a:r>
              <a:r>
                <a:rPr lang="en-US" sz="1600" b="1" i="1" baseline="-25000"/>
                <a:t>D</a:t>
              </a:r>
            </a:p>
          </p:txBody>
        </p:sp>
        <p:sp>
          <p:nvSpPr>
            <p:cNvPr id="309274" name="Line 26"/>
            <p:cNvSpPr>
              <a:spLocks noChangeShapeType="1"/>
            </p:cNvSpPr>
            <p:nvPr/>
          </p:nvSpPr>
          <p:spPr bwMode="auto">
            <a:xfrm flipH="1">
              <a:off x="1385" y="2323"/>
              <a:ext cx="145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09275" name="Rectangle 27"/>
            <p:cNvSpPr>
              <a:spLocks noChangeArrowheads="1"/>
            </p:cNvSpPr>
            <p:nvPr/>
          </p:nvSpPr>
          <p:spPr bwMode="auto">
            <a:xfrm>
              <a:off x="1101" y="2176"/>
              <a:ext cx="266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P*</a:t>
              </a:r>
            </a:p>
          </p:txBody>
        </p:sp>
      </p:grpSp>
      <p:sp>
        <p:nvSpPr>
          <p:cNvPr id="309267" name="Rectangle 19"/>
          <p:cNvSpPr>
            <a:spLocks noChangeArrowheads="1"/>
          </p:cNvSpPr>
          <p:nvPr/>
        </p:nvSpPr>
        <p:spPr bwMode="auto">
          <a:xfrm>
            <a:off x="5832475" y="4338638"/>
            <a:ext cx="3025775" cy="774700"/>
          </a:xfrm>
          <a:prstGeom prst="rect">
            <a:avLst/>
          </a:prstGeom>
          <a:noFill/>
          <a:ln w="12700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none" lIns="90488" tIns="44450" rIns="90488" bIns="79200">
            <a:spAutoFit/>
          </a:bodyPr>
          <a:lstStyle/>
          <a:p>
            <a:pPr algn="ctr" eaLnBrk="0" hangingPunct="0"/>
            <a:r>
              <a:rPr lang="en-US" sz="1400" b="1"/>
              <a:t>A este precio, las empresas</a:t>
            </a:r>
          </a:p>
          <a:p>
            <a:pPr algn="ctr" eaLnBrk="0" hangingPunct="0"/>
            <a:r>
              <a:rPr lang="en-US" sz="1400" b="1"/>
              <a:t>periféricas venden Q</a:t>
            </a:r>
            <a:r>
              <a:rPr lang="en-US" sz="1400" b="1" baseline="-25000"/>
              <a:t>P</a:t>
            </a:r>
            <a:r>
              <a:rPr lang="en-US" sz="1400" b="1"/>
              <a:t>, por lo que </a:t>
            </a:r>
          </a:p>
          <a:p>
            <a:pPr algn="ctr" eaLnBrk="0" hangingPunct="0"/>
            <a:r>
              <a:rPr lang="en-US" sz="1400" b="1"/>
              <a:t>las ventas totales son Q</a:t>
            </a:r>
            <a:r>
              <a:rPr lang="en-US" sz="1400" b="1" baseline="-25000"/>
              <a:t>T</a:t>
            </a:r>
            <a:r>
              <a:rPr lang="en-US" sz="1400" b="1"/>
              <a:t>.</a:t>
            </a:r>
          </a:p>
        </p:txBody>
      </p:sp>
      <p:sp>
        <p:nvSpPr>
          <p:cNvPr id="309277" name="Line 29"/>
          <p:cNvSpPr>
            <a:spLocks noChangeShapeType="1"/>
          </p:cNvSpPr>
          <p:nvPr/>
        </p:nvSpPr>
        <p:spPr bwMode="auto">
          <a:xfrm flipH="1">
            <a:off x="2198688" y="3001963"/>
            <a:ext cx="1700212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9278" name="Rectangle 30"/>
          <p:cNvSpPr>
            <a:spLocks noChangeArrowheads="1"/>
          </p:cNvSpPr>
          <p:nvPr/>
        </p:nvSpPr>
        <p:spPr bwMode="auto">
          <a:xfrm>
            <a:off x="1747838" y="2768600"/>
            <a:ext cx="417512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i="1"/>
              <a:t>P</a:t>
            </a:r>
            <a:r>
              <a:rPr lang="en-US" b="1" i="1" baseline="-25000"/>
              <a:t>1</a:t>
            </a:r>
          </a:p>
        </p:txBody>
      </p:sp>
      <p:sp>
        <p:nvSpPr>
          <p:cNvPr id="309281" name="Line 33"/>
          <p:cNvSpPr>
            <a:spLocks noChangeShapeType="1"/>
          </p:cNvSpPr>
          <p:nvPr/>
        </p:nvSpPr>
        <p:spPr bwMode="auto">
          <a:xfrm>
            <a:off x="3276600" y="3689350"/>
            <a:ext cx="0" cy="2195513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9282" name="Line 34"/>
          <p:cNvSpPr>
            <a:spLocks noChangeShapeType="1"/>
          </p:cNvSpPr>
          <p:nvPr/>
        </p:nvSpPr>
        <p:spPr bwMode="auto">
          <a:xfrm>
            <a:off x="4495800" y="3741738"/>
            <a:ext cx="0" cy="2143125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9283" name="Rectangle 35"/>
          <p:cNvSpPr>
            <a:spLocks noChangeArrowheads="1"/>
          </p:cNvSpPr>
          <p:nvPr/>
        </p:nvSpPr>
        <p:spPr bwMode="auto">
          <a:xfrm>
            <a:off x="2967038" y="5942013"/>
            <a:ext cx="4333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i="1"/>
              <a:t>Q</a:t>
            </a:r>
            <a:r>
              <a:rPr lang="en-US" sz="1600" b="1" i="1" baseline="-25000"/>
              <a:t>P</a:t>
            </a:r>
          </a:p>
        </p:txBody>
      </p:sp>
      <p:sp>
        <p:nvSpPr>
          <p:cNvPr id="309284" name="Rectangle 36"/>
          <p:cNvSpPr>
            <a:spLocks noChangeArrowheads="1"/>
          </p:cNvSpPr>
          <p:nvPr/>
        </p:nvSpPr>
        <p:spPr bwMode="auto">
          <a:xfrm>
            <a:off x="4262438" y="5942013"/>
            <a:ext cx="42545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i="1"/>
              <a:t>Q</a:t>
            </a:r>
            <a:r>
              <a:rPr lang="en-US" sz="1600" b="1" i="1" baseline="-25000"/>
              <a:t>T</a:t>
            </a:r>
          </a:p>
        </p:txBody>
      </p:sp>
      <p:sp>
        <p:nvSpPr>
          <p:cNvPr id="309285" name="Line 37"/>
          <p:cNvSpPr>
            <a:spLocks noChangeShapeType="1"/>
          </p:cNvSpPr>
          <p:nvPr/>
        </p:nvSpPr>
        <p:spPr bwMode="auto">
          <a:xfrm flipH="1">
            <a:off x="2198688" y="4754563"/>
            <a:ext cx="3213100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9286" name="Rectangle 38"/>
          <p:cNvSpPr>
            <a:spLocks noChangeArrowheads="1"/>
          </p:cNvSpPr>
          <p:nvPr/>
        </p:nvSpPr>
        <p:spPr bwMode="auto">
          <a:xfrm>
            <a:off x="1747838" y="4521200"/>
            <a:ext cx="417512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i="1"/>
              <a:t>P</a:t>
            </a:r>
            <a:r>
              <a:rPr lang="en-US" b="1" i="1" baseline="-25000"/>
              <a:t>2</a:t>
            </a:r>
          </a:p>
        </p:txBody>
      </p:sp>
      <p:sp>
        <p:nvSpPr>
          <p:cNvPr id="309263" name="Line 15"/>
          <p:cNvSpPr>
            <a:spLocks noChangeShapeType="1"/>
          </p:cNvSpPr>
          <p:nvPr/>
        </p:nvSpPr>
        <p:spPr bwMode="auto">
          <a:xfrm flipV="1">
            <a:off x="2201863" y="3171825"/>
            <a:ext cx="3681412" cy="2182813"/>
          </a:xfrm>
          <a:prstGeom prst="line">
            <a:avLst/>
          </a:prstGeom>
          <a:noFill/>
          <a:ln w="50800">
            <a:solidFill>
              <a:srgbClr val="9933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9264" name="Rectangle 16"/>
          <p:cNvSpPr>
            <a:spLocks noChangeArrowheads="1"/>
          </p:cNvSpPr>
          <p:nvPr/>
        </p:nvSpPr>
        <p:spPr bwMode="auto">
          <a:xfrm>
            <a:off x="6015038" y="2844800"/>
            <a:ext cx="646112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i="1"/>
              <a:t>CM</a:t>
            </a:r>
            <a:r>
              <a:rPr lang="en-US" b="1" i="1" baseline="-25000"/>
              <a:t>D</a:t>
            </a:r>
          </a:p>
        </p:txBody>
      </p:sp>
      <p:sp>
        <p:nvSpPr>
          <p:cNvPr id="309265" name="Line 17"/>
          <p:cNvSpPr>
            <a:spLocks noChangeShapeType="1"/>
          </p:cNvSpPr>
          <p:nvPr/>
        </p:nvSpPr>
        <p:spPr bwMode="auto">
          <a:xfrm>
            <a:off x="2201863" y="3070225"/>
            <a:ext cx="2690812" cy="3148013"/>
          </a:xfrm>
          <a:prstGeom prst="line">
            <a:avLst/>
          </a:prstGeom>
          <a:noFill/>
          <a:ln w="50800">
            <a:solidFill>
              <a:srgbClr val="0033CC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9266" name="Rectangle 18"/>
          <p:cNvSpPr>
            <a:spLocks noChangeArrowheads="1"/>
          </p:cNvSpPr>
          <p:nvPr/>
        </p:nvSpPr>
        <p:spPr bwMode="auto">
          <a:xfrm>
            <a:off x="4713288" y="5832475"/>
            <a:ext cx="544512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i="1"/>
              <a:t>IM</a:t>
            </a:r>
            <a:r>
              <a:rPr lang="en-US" b="1" i="1" baseline="-25000"/>
              <a:t>D</a:t>
            </a:r>
          </a:p>
        </p:txBody>
      </p:sp>
      <p:sp>
        <p:nvSpPr>
          <p:cNvPr id="309268" name="Line 20"/>
          <p:cNvSpPr>
            <a:spLocks noChangeShapeType="1"/>
          </p:cNvSpPr>
          <p:nvPr/>
        </p:nvSpPr>
        <p:spPr bwMode="auto">
          <a:xfrm flipV="1">
            <a:off x="2201863" y="1835150"/>
            <a:ext cx="2843212" cy="2944813"/>
          </a:xfrm>
          <a:prstGeom prst="line">
            <a:avLst/>
          </a:prstGeom>
          <a:noFill/>
          <a:ln w="50800">
            <a:solidFill>
              <a:srgbClr val="CC66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9269" name="Rectangle 21"/>
          <p:cNvSpPr>
            <a:spLocks noChangeArrowheads="1"/>
          </p:cNvSpPr>
          <p:nvPr/>
        </p:nvSpPr>
        <p:spPr bwMode="auto">
          <a:xfrm>
            <a:off x="4070350" y="1357313"/>
            <a:ext cx="12350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i="1"/>
              <a:t>S</a:t>
            </a:r>
            <a:r>
              <a:rPr lang="en-US" b="1" i="1" baseline="-25000"/>
              <a:t>P</a:t>
            </a:r>
            <a:r>
              <a:rPr lang="en-US" b="1" i="1"/>
              <a:t> (</a:t>
            </a:r>
            <a:r>
              <a:rPr lang="el-GR" b="1" i="1"/>
              <a:t>Σ</a:t>
            </a:r>
            <a:r>
              <a:rPr lang="es-ES" b="1" i="1"/>
              <a:t>CM</a:t>
            </a:r>
            <a:r>
              <a:rPr lang="es-ES" b="1" i="1" baseline="-25000"/>
              <a:t>p</a:t>
            </a:r>
            <a:r>
              <a:rPr lang="es-ES" b="1" i="1"/>
              <a:t>)</a:t>
            </a:r>
            <a:endParaRPr lang="el-GR" b="1" i="1"/>
          </a:p>
        </p:txBody>
      </p:sp>
      <p:sp>
        <p:nvSpPr>
          <p:cNvPr id="309287" name="Rectangle 39"/>
          <p:cNvSpPr>
            <a:spLocks noChangeArrowheads="1"/>
          </p:cNvSpPr>
          <p:nvPr/>
        </p:nvSpPr>
        <p:spPr bwMode="auto">
          <a:xfrm>
            <a:off x="5118100" y="1709738"/>
            <a:ext cx="3797300" cy="987425"/>
          </a:xfrm>
          <a:prstGeom prst="rect">
            <a:avLst/>
          </a:prstGeom>
          <a:noFill/>
          <a:ln w="12700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90488" tIns="44450" rIns="90488" bIns="79200">
            <a:spAutoFit/>
          </a:bodyPr>
          <a:lstStyle/>
          <a:p>
            <a:pPr algn="ctr" eaLnBrk="0" hangingPunct="0"/>
            <a:r>
              <a:rPr lang="en-US" sz="1400" b="1"/>
              <a:t>La curva de demanda de la empresa</a:t>
            </a:r>
          </a:p>
          <a:p>
            <a:pPr algn="ctr" eaLnBrk="0" hangingPunct="0"/>
            <a:r>
              <a:rPr lang="en-US" sz="1400" b="1"/>
              <a:t>dominante es la diferencia entre la </a:t>
            </a:r>
          </a:p>
          <a:p>
            <a:pPr algn="ctr" eaLnBrk="0" hangingPunct="0"/>
            <a:r>
              <a:rPr lang="en-US" sz="1400" b="1"/>
              <a:t>demanda del mercado (</a:t>
            </a:r>
            <a:r>
              <a:rPr lang="en-US" sz="1400" b="1" i="1"/>
              <a:t>D)</a:t>
            </a:r>
            <a:r>
              <a:rPr lang="en-US" sz="1400" b="1"/>
              <a:t> y la oferta de las</a:t>
            </a:r>
          </a:p>
          <a:p>
            <a:pPr algn="ctr" eaLnBrk="0" hangingPunct="0"/>
            <a:r>
              <a:rPr lang="en-US" sz="1400" b="1"/>
              <a:t>empresas periféricas (S</a:t>
            </a:r>
            <a:r>
              <a:rPr lang="en-US" sz="1400" b="1" baseline="-25000"/>
              <a:t>P</a:t>
            </a:r>
            <a:r>
              <a:rPr lang="en-US" sz="1400" b="1"/>
              <a:t>).</a:t>
            </a:r>
          </a:p>
        </p:txBody>
      </p:sp>
      <p:sp>
        <p:nvSpPr>
          <p:cNvPr id="39" name="38 Rectángulo"/>
          <p:cNvSpPr/>
          <p:nvPr/>
        </p:nvSpPr>
        <p:spPr>
          <a:xfrm>
            <a:off x="447675" y="400735"/>
            <a:ext cx="83819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800" dirty="0" smtClean="0"/>
              <a:t>2.4. El precio como variable de decisión: el modelo de empresa dominante</a:t>
            </a:r>
            <a:endParaRPr lang="es-ES" sz="2800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9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9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298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1300" name="Rectangle 4"/>
          <p:cNvSpPr>
            <a:spLocks noGrp="1" noChangeArrowheads="1"/>
          </p:cNvSpPr>
          <p:nvPr>
            <p:ph type="title"/>
          </p:nvPr>
        </p:nvSpPr>
        <p:spPr>
          <a:xfrm>
            <a:off x="381000" y="-200025"/>
            <a:ext cx="8229600" cy="114300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600" dirty="0" smtClean="0"/>
              <a:t>2.5. </a:t>
            </a:r>
            <a:r>
              <a:rPr lang="es-ES" sz="3600" dirty="0"/>
              <a:t>Soluciones de colusión: el cártel</a:t>
            </a:r>
            <a:endParaRPr lang="en-US" sz="3600" dirty="0"/>
          </a:p>
        </p:txBody>
      </p:sp>
      <p:sp>
        <p:nvSpPr>
          <p:cNvPr id="31130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47675" y="1038225"/>
            <a:ext cx="8229600" cy="4525963"/>
          </a:xfrm>
          <a:noFill/>
          <a:ln/>
        </p:spPr>
        <p:txBody>
          <a:bodyPr lIns="90488" tIns="44450" rIns="90488" bIns="44450"/>
          <a:lstStyle/>
          <a:p>
            <a:pPr>
              <a:spcBef>
                <a:spcPts val="600"/>
              </a:spcBef>
              <a:buNone/>
            </a:pPr>
            <a:r>
              <a:rPr lang="en-US" sz="2800" dirty="0" err="1" smtClean="0"/>
              <a:t>Características</a:t>
            </a:r>
            <a:r>
              <a:rPr lang="en-US" sz="2800" dirty="0" smtClean="0"/>
              <a:t> del </a:t>
            </a:r>
            <a:r>
              <a:rPr lang="en-US" sz="2800" dirty="0" err="1" smtClean="0"/>
              <a:t>cártel</a:t>
            </a:r>
            <a:r>
              <a:rPr lang="en-US" sz="2800" dirty="0" smtClean="0"/>
              <a:t>:</a:t>
            </a:r>
          </a:p>
          <a:p>
            <a:pPr marL="514350" indent="-514350">
              <a:spcBef>
                <a:spcPts val="600"/>
              </a:spcBef>
              <a:buFont typeface="+mj-lt"/>
              <a:buAutoNum type="arabicPeriod"/>
            </a:pPr>
            <a:r>
              <a:rPr lang="en-US" sz="2400" dirty="0" err="1" smtClean="0"/>
              <a:t>Acuerdo</a:t>
            </a:r>
            <a:r>
              <a:rPr lang="en-US" sz="2400" dirty="0" smtClean="0"/>
              <a:t> </a:t>
            </a:r>
            <a:r>
              <a:rPr lang="en-US" sz="2400" dirty="0" err="1"/>
              <a:t>explícito</a:t>
            </a:r>
            <a:r>
              <a:rPr lang="en-US" sz="2400" dirty="0"/>
              <a:t> </a:t>
            </a:r>
            <a:r>
              <a:rPr lang="en-US" sz="2400" dirty="0" err="1"/>
              <a:t>para</a:t>
            </a:r>
            <a:r>
              <a:rPr lang="en-US" sz="2400" dirty="0"/>
              <a:t> </a:t>
            </a:r>
            <a:r>
              <a:rPr lang="en-US" sz="2400" dirty="0" err="1"/>
              <a:t>fijar</a:t>
            </a:r>
            <a:r>
              <a:rPr lang="en-US" sz="2400" dirty="0"/>
              <a:t> los </a:t>
            </a:r>
            <a:r>
              <a:rPr lang="en-US" sz="2400" dirty="0" err="1"/>
              <a:t>precios</a:t>
            </a:r>
            <a:r>
              <a:rPr lang="en-US" sz="2400" dirty="0"/>
              <a:t> y los </a:t>
            </a:r>
            <a:r>
              <a:rPr lang="en-US" sz="2400" dirty="0" err="1"/>
              <a:t>niveles</a:t>
            </a:r>
            <a:r>
              <a:rPr lang="en-US" sz="2400" dirty="0"/>
              <a:t> de </a:t>
            </a:r>
            <a:r>
              <a:rPr lang="en-US" sz="2400" dirty="0" err="1" smtClean="0"/>
              <a:t>producción</a:t>
            </a:r>
            <a:r>
              <a:rPr lang="en-US" sz="2400" dirty="0" smtClean="0"/>
              <a:t>.</a:t>
            </a:r>
          </a:p>
          <a:p>
            <a:pPr marL="514350" indent="-514350">
              <a:spcBef>
                <a:spcPts val="600"/>
              </a:spcBef>
              <a:buFont typeface="+mj-lt"/>
              <a:buAutoNum type="arabicPeriod"/>
            </a:pPr>
            <a:r>
              <a:rPr lang="es-ES_tradnl" sz="2400" dirty="0" smtClean="0"/>
              <a:t>Puede </a:t>
            </a:r>
            <a:r>
              <a:rPr lang="es-ES_tradnl" sz="2400" dirty="0"/>
              <a:t>que no estén incluidas todas las empresas de la </a:t>
            </a:r>
            <a:r>
              <a:rPr lang="es-ES_tradnl" sz="2400" dirty="0" smtClean="0"/>
              <a:t>industria.</a:t>
            </a:r>
          </a:p>
          <a:p>
            <a:pPr marL="514350" indent="-514350">
              <a:spcBef>
                <a:spcPts val="600"/>
              </a:spcBef>
              <a:buFont typeface="+mj-lt"/>
              <a:buAutoNum type="arabicPeriod"/>
            </a:pPr>
            <a:r>
              <a:rPr lang="en-US" sz="2400" dirty="0" err="1" smtClean="0"/>
              <a:t>Suelen</a:t>
            </a:r>
            <a:r>
              <a:rPr lang="en-US" sz="2400" dirty="0" smtClean="0"/>
              <a:t> ser </a:t>
            </a:r>
            <a:r>
              <a:rPr lang="en-US" sz="2400" dirty="0" err="1" smtClean="0"/>
              <a:t>internacionales</a:t>
            </a:r>
            <a:r>
              <a:rPr lang="en-US" sz="2400" dirty="0" smtClean="0"/>
              <a:t>:</a:t>
            </a:r>
          </a:p>
          <a:p>
            <a:pPr algn="just">
              <a:spcBef>
                <a:spcPct val="70000"/>
              </a:spcBef>
              <a:buFontTx/>
              <a:buNone/>
            </a:pPr>
            <a:endParaRPr lang="en-US" sz="2800" dirty="0"/>
          </a:p>
        </p:txBody>
      </p:sp>
      <p:sp>
        <p:nvSpPr>
          <p:cNvPr id="7" name="Rectangle 5"/>
          <p:cNvSpPr txBox="1">
            <a:spLocks noChangeArrowheads="1"/>
          </p:cNvSpPr>
          <p:nvPr/>
        </p:nvSpPr>
        <p:spPr bwMode="auto">
          <a:xfrm>
            <a:off x="533400" y="3779838"/>
            <a:ext cx="4297363" cy="307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Tx/>
              <a:buSzTx/>
              <a:buFontTx/>
              <a:buChar char="–"/>
              <a:tabLst/>
              <a:defRPr/>
            </a:pP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Ejemplos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 de 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cárteles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 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eficaces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:</a:t>
            </a:r>
          </a:p>
          <a:p>
            <a:pPr marL="1143000" marR="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OPEP.</a:t>
            </a:r>
          </a:p>
          <a:p>
            <a:pPr marL="1143000" marR="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Asociación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Internacional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 de la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Bauxita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.</a:t>
            </a:r>
          </a:p>
          <a:p>
            <a:pPr marL="1143000" marR="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Mercurio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Europeo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.</a:t>
            </a:r>
          </a:p>
        </p:txBody>
      </p:sp>
      <p:sp>
        <p:nvSpPr>
          <p:cNvPr id="8" name="Rectangle 7"/>
          <p:cNvSpPr txBox="1">
            <a:spLocks noChangeArrowheads="1"/>
          </p:cNvSpPr>
          <p:nvPr/>
        </p:nvSpPr>
        <p:spPr>
          <a:xfrm>
            <a:off x="4421188" y="3868737"/>
            <a:ext cx="3810000" cy="2989263"/>
          </a:xfrm>
          <a:prstGeom prst="rect">
            <a:avLst/>
          </a:prstGeom>
        </p:spPr>
        <p:txBody>
          <a:bodyPr/>
          <a:lstStyle/>
          <a:p>
            <a:pPr marL="742950" marR="0" lvl="1" indent="-285750" algn="l" defTabSz="914400" rtl="0" eaLnBrk="1" fontAlgn="base" latinLnBrk="0" hangingPunct="1">
              <a:lnSpc>
                <a:spcPct val="80000"/>
              </a:lnSpc>
              <a:spcBef>
                <a:spcPct val="35000"/>
              </a:spcBef>
              <a:spcAft>
                <a:spcPct val="0"/>
              </a:spcAft>
              <a:buClrTx/>
              <a:buSzPct val="75000"/>
              <a:buFontTx/>
              <a:buChar char="–"/>
              <a:tabLst/>
              <a:defRPr/>
            </a:pP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Ejemplos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 de 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cárteles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 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que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 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han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 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fracasado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:</a:t>
            </a:r>
          </a:p>
          <a:p>
            <a:pPr marL="1143000" marR="0" lvl="2" indent="-2286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Cobre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.</a:t>
            </a:r>
          </a:p>
          <a:p>
            <a:pPr marL="1143000" marR="0" lvl="2" indent="-2286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Estaño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.</a:t>
            </a:r>
          </a:p>
          <a:p>
            <a:pPr marL="1143000" marR="0" lvl="2" indent="-2286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Café.</a:t>
            </a:r>
          </a:p>
          <a:p>
            <a:pPr marL="1143000" marR="0" lvl="2" indent="-2286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Té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.</a:t>
            </a:r>
          </a:p>
          <a:p>
            <a:pPr marL="1143000" marR="0" lvl="2" indent="-2286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cs typeface="+mn-cs"/>
              </a:rPr>
              <a:t>Cacao.</a:t>
            </a:r>
          </a:p>
        </p:txBody>
      </p:sp>
      <p:pic>
        <p:nvPicPr>
          <p:cNvPr id="9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5002968" y="1028076"/>
            <a:ext cx="575872" cy="575872"/>
          </a:xfrm>
          <a:prstGeom prst="rect">
            <a:avLst/>
          </a:prstGeom>
        </p:spPr>
      </p:pic>
    </p:spTree>
  </p:cSld>
  <p:clrMapOvr>
    <a:masterClrMapping/>
  </p:clrMapOvr>
  <p:transition spd="med"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1" dur="27316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>
                <p:cTn id="4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7" grpId="0" build="p" autoUpdateAnimBg="0"/>
      <p:bldP spid="8" grpId="0" build="p" autoUpdateAnimBg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96B61-84A3-4C61-86A5-442ACE230F2B}" type="slidenum">
              <a:rPr lang="es-ES"/>
              <a:pPr/>
              <a:t>34</a:t>
            </a:fld>
            <a:endParaRPr lang="es-ES"/>
          </a:p>
        </p:txBody>
      </p:sp>
      <p:sp>
        <p:nvSpPr>
          <p:cNvPr id="4198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935037"/>
          </a:xfrm>
        </p:spPr>
        <p:txBody>
          <a:bodyPr/>
          <a:lstStyle/>
          <a:p>
            <a:r>
              <a:rPr lang="es-ES" sz="3600" dirty="0" smtClean="0"/>
              <a:t>2.5. Soluciones de colusión: el cártel</a:t>
            </a:r>
            <a:endParaRPr lang="es-ES" sz="3600" dirty="0"/>
          </a:p>
        </p:txBody>
      </p:sp>
      <p:sp>
        <p:nvSpPr>
          <p:cNvPr id="419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60475"/>
            <a:ext cx="8229600" cy="4865688"/>
          </a:xfrm>
        </p:spPr>
        <p:txBody>
          <a:bodyPr/>
          <a:lstStyle/>
          <a:p>
            <a:pPr>
              <a:spcBef>
                <a:spcPts val="1800"/>
              </a:spcBef>
              <a:buNone/>
            </a:pPr>
            <a:r>
              <a:rPr lang="es-ES" sz="2400" dirty="0" smtClean="0"/>
              <a:t>En un cártel:</a:t>
            </a:r>
          </a:p>
          <a:p>
            <a:pPr algn="just">
              <a:spcBef>
                <a:spcPts val="1800"/>
              </a:spcBef>
            </a:pPr>
            <a:r>
              <a:rPr lang="es-ES" sz="2400" dirty="0" smtClean="0"/>
              <a:t>Las </a:t>
            </a:r>
            <a:r>
              <a:rPr lang="es-ES" sz="2400" dirty="0"/>
              <a:t>empresas coluden para conseguir la maximización del beneficio conjunto.</a:t>
            </a:r>
          </a:p>
          <a:p>
            <a:pPr algn="just">
              <a:spcBef>
                <a:spcPts val="1800"/>
              </a:spcBef>
            </a:pPr>
            <a:r>
              <a:rPr lang="es-ES" sz="2400" dirty="0"/>
              <a:t>Coordinan sus acciones y actúan como un monopolio de plantas múltiples, determinando lo que deben producir cada empresa y al precio ÚNICO al que van a vender para obtener beneficios monopolísticos.</a:t>
            </a:r>
          </a:p>
          <a:p>
            <a:pPr algn="just">
              <a:spcBef>
                <a:spcPts val="1800"/>
              </a:spcBef>
            </a:pPr>
            <a:r>
              <a:rPr lang="es-ES" sz="2400" dirty="0"/>
              <a:t>En el equilibrio, el ingreso marginal común será igual al coste marginal de cada una de las empresas: IM=CM</a:t>
            </a:r>
            <a:r>
              <a:rPr lang="es-ES" sz="2400" baseline="-25000" dirty="0"/>
              <a:t>1</a:t>
            </a:r>
            <a:r>
              <a:rPr lang="es-ES" sz="2400" dirty="0"/>
              <a:t>=CM</a:t>
            </a:r>
            <a:r>
              <a:rPr lang="es-ES" sz="2400" baseline="-25000" dirty="0"/>
              <a:t>2</a:t>
            </a:r>
            <a:r>
              <a:rPr lang="es-ES" sz="2400" dirty="0"/>
              <a:t>=…=</a:t>
            </a:r>
            <a:r>
              <a:rPr lang="es-ES" sz="2400" dirty="0" err="1"/>
              <a:t>CM</a:t>
            </a:r>
            <a:r>
              <a:rPr lang="es-ES" sz="2400" baseline="-25000" dirty="0" err="1"/>
              <a:t>n</a:t>
            </a:r>
            <a:endParaRPr lang="es-ES" sz="2400" baseline="-25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B5F53-F931-4C97-9A6C-5D63431ABFAB}" type="slidenum">
              <a:rPr lang="es-ES"/>
              <a:pPr/>
              <a:t>35</a:t>
            </a:fld>
            <a:endParaRPr lang="es-ES"/>
          </a:p>
        </p:txBody>
      </p:sp>
      <p:sp>
        <p:nvSpPr>
          <p:cNvPr id="31744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744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744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0" y="1222375"/>
            <a:ext cx="8686800" cy="4903788"/>
          </a:xfrm>
          <a:noFill/>
          <a:ln/>
        </p:spPr>
        <p:txBody>
          <a:bodyPr lIns="90488" tIns="44450" rIns="90488" bIns="44450"/>
          <a:lstStyle/>
          <a:p>
            <a:pPr>
              <a:lnSpc>
                <a:spcPct val="90000"/>
              </a:lnSpc>
              <a:spcBef>
                <a:spcPct val="70000"/>
              </a:spcBef>
              <a:buFontTx/>
              <a:buNone/>
            </a:pPr>
            <a:r>
              <a:rPr lang="es-ES" sz="2400" dirty="0"/>
              <a:t>    </a:t>
            </a:r>
            <a:r>
              <a:rPr lang="es-ES" sz="2400" dirty="0">
                <a:solidFill>
                  <a:srgbClr val="FF0000"/>
                </a:solidFill>
              </a:rPr>
              <a:t>Condiciones para que tengan éxito</a:t>
            </a:r>
            <a:r>
              <a:rPr lang="es-ES" sz="2400" dirty="0"/>
              <a:t>:</a:t>
            </a:r>
          </a:p>
          <a:p>
            <a:pPr algn="just">
              <a:lnSpc>
                <a:spcPct val="90000"/>
              </a:lnSpc>
              <a:spcBef>
                <a:spcPct val="35000"/>
              </a:spcBef>
            </a:pPr>
            <a:r>
              <a:rPr lang="es-ES" sz="2400" dirty="0"/>
              <a:t>Crear organización estable cuyos miembros acuerden los niveles de precios y producción y respeten el acuerdo (cada miembro se siente tentado a “hacer trampas”).</a:t>
            </a:r>
          </a:p>
          <a:p>
            <a:pPr algn="just">
              <a:lnSpc>
                <a:spcPct val="90000"/>
              </a:lnSpc>
              <a:spcBef>
                <a:spcPct val="35000"/>
              </a:spcBef>
            </a:pPr>
            <a:r>
              <a:rPr lang="es-ES" sz="2400" dirty="0"/>
              <a:t>Posibilidad de conseguir poder de monopolio: demanda inelástica. Mayor poder de monopolio en el corto plazo que en el largo plazo.</a:t>
            </a:r>
          </a:p>
          <a:p>
            <a:pPr algn="just">
              <a:lnSpc>
                <a:spcPct val="90000"/>
              </a:lnSpc>
              <a:spcBef>
                <a:spcPct val="35000"/>
              </a:spcBef>
            </a:pPr>
            <a:r>
              <a:rPr lang="es-ES" sz="2400" dirty="0">
                <a:solidFill>
                  <a:srgbClr val="FF0000"/>
                </a:solidFill>
              </a:rPr>
              <a:t>¿Por qué desaparecen los cárteles?</a:t>
            </a:r>
            <a:r>
              <a:rPr lang="es-ES" sz="2400" dirty="0"/>
              <a:t> Porque se rompe la organización, porque la demanda sea muy elástica y por la dificultad de acordar un reparto de beneficios que satisfaga a todas las empresas participantes.</a:t>
            </a: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571500" y="179388"/>
            <a:ext cx="8229600" cy="935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2.5. Soluciones de colusión: el cártel</a:t>
            </a:r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A0B38-A8BC-40FD-965B-2165D299671A}" type="slidenum">
              <a:rPr lang="es-ES"/>
              <a:pPr/>
              <a:t>36</a:t>
            </a:fld>
            <a:endParaRPr lang="es-ES"/>
          </a:p>
        </p:txBody>
      </p:sp>
      <p:sp>
        <p:nvSpPr>
          <p:cNvPr id="34816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4816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48164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n-US"/>
              <a:t>Resumen</a:t>
            </a:r>
          </a:p>
        </p:txBody>
      </p:sp>
      <p:sp>
        <p:nvSpPr>
          <p:cNvPr id="348165" name="Rectangle 5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</a:pPr>
            <a:r>
              <a:rPr lang="es-ES_tradnl" sz="2800" dirty="0"/>
              <a:t>En un mercado </a:t>
            </a:r>
            <a:r>
              <a:rPr lang="es-ES_tradnl" sz="2800" dirty="0" smtClean="0"/>
              <a:t>de competencia monopolística, </a:t>
            </a:r>
            <a:r>
              <a:rPr lang="es-ES_tradnl" sz="2800" dirty="0"/>
              <a:t>las empresas compiten vendiendo productos diferenciados, que son muy fáciles de sustituir unos por otros.</a:t>
            </a:r>
            <a:endParaRPr lang="en-US" sz="2800" dirty="0"/>
          </a:p>
          <a:p>
            <a:pPr algn="just">
              <a:spcBef>
                <a:spcPct val="70000"/>
              </a:spcBef>
            </a:pPr>
            <a:r>
              <a:rPr lang="es-ES_tradnl" sz="2800" dirty="0"/>
              <a:t>En un mercado </a:t>
            </a:r>
            <a:r>
              <a:rPr lang="es-ES_tradnl" sz="2800" dirty="0" err="1"/>
              <a:t>oligopolístico</a:t>
            </a:r>
            <a:r>
              <a:rPr lang="es-ES_tradnl" sz="2800" dirty="0"/>
              <a:t>, sólo unas cuantas empresas llevan a cabo la mayor parte de la producción</a:t>
            </a:r>
            <a:r>
              <a:rPr lang="en-US" sz="2800" dirty="0"/>
              <a:t>.</a:t>
            </a:r>
          </a:p>
        </p:txBody>
      </p:sp>
    </p:spTree>
  </p:cSld>
  <p:clrMapOvr>
    <a:masterClrMapping/>
  </p:clrMapOvr>
  <p:transition spd="med"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48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48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65" grpId="0" build="p" autoUpdateAnimBg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03BCE-68BB-41D9-8135-6C76AEFAA8A3}" type="slidenum">
              <a:rPr lang="es-ES"/>
              <a:pPr/>
              <a:t>37</a:t>
            </a:fld>
            <a:endParaRPr lang="es-ES"/>
          </a:p>
        </p:txBody>
      </p:sp>
      <p:sp>
        <p:nvSpPr>
          <p:cNvPr id="350210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50211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50212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n-US"/>
              <a:t>Resumen</a:t>
            </a:r>
          </a:p>
        </p:txBody>
      </p:sp>
      <p:sp>
        <p:nvSpPr>
          <p:cNvPr id="350213" name="Rectangle 5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90488" tIns="44450" rIns="90488" bIns="44450"/>
          <a:lstStyle/>
          <a:p>
            <a:pPr algn="just">
              <a:lnSpc>
                <a:spcPct val="80000"/>
              </a:lnSpc>
              <a:spcBef>
                <a:spcPct val="70000"/>
              </a:spcBef>
            </a:pPr>
            <a:r>
              <a:rPr lang="es-ES_tradnl" sz="2800" dirty="0"/>
              <a:t>En el modelo del oligopolio de </a:t>
            </a:r>
            <a:r>
              <a:rPr lang="es-ES_tradnl" sz="2800" dirty="0" err="1"/>
              <a:t>Cournot</a:t>
            </a:r>
            <a:r>
              <a:rPr lang="es-ES_tradnl" sz="2800" dirty="0"/>
              <a:t>, las empresas toman sus decisiones de producción al mismo tiempo y consideran fija la producción de la otra.</a:t>
            </a:r>
          </a:p>
          <a:p>
            <a:pPr algn="just">
              <a:lnSpc>
                <a:spcPct val="80000"/>
              </a:lnSpc>
              <a:spcBef>
                <a:spcPct val="70000"/>
              </a:spcBef>
            </a:pPr>
            <a:r>
              <a:rPr lang="es-ES_tradnl" sz="2800" dirty="0"/>
              <a:t> En un cártel, los productores coluden explícitamente fijando los precios y los niveles de producción.</a:t>
            </a:r>
          </a:p>
          <a:p>
            <a:pPr algn="just">
              <a:lnSpc>
                <a:spcPct val="80000"/>
              </a:lnSpc>
              <a:spcBef>
                <a:spcPct val="70000"/>
              </a:spcBef>
            </a:pPr>
            <a:r>
              <a:rPr lang="es-ES_tradnl" sz="2800" dirty="0"/>
              <a:t>Las empresas pueden obtener más beneficios coludiendo y acordando subir los precios, pero la legislación antimonopolio suele prohibirlo.</a:t>
            </a:r>
            <a:endParaRPr lang="en-US" sz="2800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50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502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502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0213" grpId="0" build="p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5F3F1-68FC-4E9A-B424-77803D1ABA9B}" type="slidenum">
              <a:rPr lang="es-ES"/>
              <a:pPr/>
              <a:t>4</a:t>
            </a:fld>
            <a:endParaRPr lang="es-ES"/>
          </a:p>
        </p:txBody>
      </p:sp>
      <p:sp>
        <p:nvSpPr>
          <p:cNvPr id="397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4000" dirty="0"/>
              <a:t>Orientación bibliográfica</a:t>
            </a:r>
          </a:p>
        </p:txBody>
      </p:sp>
      <p:sp>
        <p:nvSpPr>
          <p:cNvPr id="397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Aft>
                <a:spcPct val="30000"/>
              </a:spcAft>
            </a:pPr>
            <a:r>
              <a:rPr lang="es-ES" sz="2800" dirty="0" err="1"/>
              <a:t>Pyndick</a:t>
            </a:r>
            <a:r>
              <a:rPr lang="es-ES" sz="2800" dirty="0"/>
              <a:t>, R. S. y </a:t>
            </a:r>
            <a:r>
              <a:rPr lang="es-ES" sz="2800" dirty="0" err="1"/>
              <a:t>Rubinfeld</a:t>
            </a:r>
            <a:r>
              <a:rPr lang="es-ES" sz="2800" dirty="0"/>
              <a:t>, D.L</a:t>
            </a:r>
            <a:r>
              <a:rPr lang="es-ES" sz="2800" dirty="0" smtClean="0"/>
              <a:t>. </a:t>
            </a:r>
            <a:r>
              <a:rPr lang="es-ES" sz="2800" dirty="0"/>
              <a:t>(2013</a:t>
            </a:r>
            <a:r>
              <a:rPr lang="es-ES" sz="2800" dirty="0" smtClean="0"/>
              <a:t>).</a:t>
            </a:r>
            <a:r>
              <a:rPr lang="es-ES" sz="2800" i="1" dirty="0" smtClean="0"/>
              <a:t> </a:t>
            </a:r>
            <a:r>
              <a:rPr lang="es-ES" sz="2800" i="1" dirty="0"/>
              <a:t>Microeconomía</a:t>
            </a:r>
            <a:r>
              <a:rPr lang="es-ES" sz="2800" dirty="0"/>
              <a:t> (8ª edición</a:t>
            </a:r>
            <a:r>
              <a:rPr lang="es-ES" sz="2800" dirty="0" smtClean="0"/>
              <a:t>). Madrid: </a:t>
            </a:r>
            <a:r>
              <a:rPr lang="es-ES" sz="2800" dirty="0" err="1" smtClean="0"/>
              <a:t>Pearson</a:t>
            </a:r>
            <a:r>
              <a:rPr lang="es-ES" sz="2800" dirty="0" smtClean="0"/>
              <a:t> </a:t>
            </a:r>
            <a:r>
              <a:rPr lang="es-ES" sz="2800" dirty="0" err="1"/>
              <a:t>Prentice</a:t>
            </a:r>
            <a:r>
              <a:rPr lang="es-ES" sz="2800" dirty="0"/>
              <a:t> </a:t>
            </a:r>
            <a:r>
              <a:rPr lang="es-ES" sz="2800" dirty="0" smtClean="0"/>
              <a:t>Hall; capítulo </a:t>
            </a:r>
            <a:r>
              <a:rPr lang="es-ES" sz="2800" dirty="0"/>
              <a:t>12, epígrafes 12.1, 12.2 (excepto el modelo de </a:t>
            </a:r>
            <a:r>
              <a:rPr lang="es-ES" sz="2800" dirty="0" err="1"/>
              <a:t>Stackelberg</a:t>
            </a:r>
            <a:r>
              <a:rPr lang="es-ES" sz="2800" dirty="0"/>
              <a:t>), el modelo de la empresa dominante y el epígrafe 12.6.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26655-C834-4664-83E8-C6553D4F649E}" type="slidenum">
              <a:rPr lang="es-ES"/>
              <a:pPr/>
              <a:t>5</a:t>
            </a:fld>
            <a:endParaRPr lang="es-ES"/>
          </a:p>
        </p:txBody>
      </p:sp>
      <p:sp>
        <p:nvSpPr>
          <p:cNvPr id="424962" name="Rectangle 2"/>
          <p:cNvSpPr>
            <a:spLocks noGrp="1" noChangeArrowheads="1"/>
          </p:cNvSpPr>
          <p:nvPr>
            <p:ph type="title"/>
          </p:nvPr>
        </p:nvSpPr>
        <p:spPr>
          <a:xfrm>
            <a:off x="590549" y="492125"/>
            <a:ext cx="8335963" cy="447675"/>
          </a:xfrm>
        </p:spPr>
        <p:txBody>
          <a:bodyPr/>
          <a:lstStyle/>
          <a:p>
            <a:pPr algn="l"/>
            <a:r>
              <a:rPr lang="es-ES" sz="2800" dirty="0" smtClean="0">
                <a:solidFill>
                  <a:srgbClr val="0070C0"/>
                </a:solidFill>
              </a:rPr>
              <a:t/>
            </a:r>
            <a:br>
              <a:rPr lang="es-ES" sz="2800" dirty="0" smtClean="0">
                <a:solidFill>
                  <a:srgbClr val="0070C0"/>
                </a:solidFill>
              </a:rPr>
            </a:br>
            <a:r>
              <a:rPr lang="es-ES" sz="2800" dirty="0" smtClean="0">
                <a:solidFill>
                  <a:srgbClr val="0070C0"/>
                </a:solidFill>
              </a:rPr>
              <a:t>Recordamos:</a:t>
            </a:r>
            <a:br>
              <a:rPr lang="es-ES" sz="2800" dirty="0" smtClean="0">
                <a:solidFill>
                  <a:srgbClr val="0070C0"/>
                </a:solidFill>
              </a:rPr>
            </a:br>
            <a:r>
              <a:rPr lang="es-ES" sz="2800" dirty="0"/>
              <a:t/>
            </a:r>
            <a:br>
              <a:rPr lang="es-ES" sz="2800" dirty="0"/>
            </a:br>
            <a:r>
              <a:rPr lang="es-ES" sz="2400" dirty="0"/>
              <a:t>Tabla </a:t>
            </a:r>
            <a:r>
              <a:rPr lang="es-ES" sz="2400" dirty="0" smtClean="0"/>
              <a:t>1</a:t>
            </a:r>
            <a:br>
              <a:rPr lang="es-ES" sz="2400" dirty="0" smtClean="0"/>
            </a:br>
            <a:r>
              <a:rPr lang="es-ES" sz="2400" dirty="0" smtClean="0"/>
              <a:t> </a:t>
            </a:r>
            <a:r>
              <a:rPr lang="es-ES" sz="2400" i="1" dirty="0"/>
              <a:t>Características de los tipos de mercados</a:t>
            </a:r>
            <a:endParaRPr lang="es-ES" sz="2800" i="1" dirty="0"/>
          </a:p>
        </p:txBody>
      </p:sp>
      <p:graphicFrame>
        <p:nvGraphicFramePr>
          <p:cNvPr id="424963" name="Group 3"/>
          <p:cNvGraphicFramePr>
            <a:graphicFrameLocks noGrp="1"/>
          </p:cNvGraphicFramePr>
          <p:nvPr>
            <p:ph idx="1"/>
          </p:nvPr>
        </p:nvGraphicFramePr>
        <p:xfrm>
          <a:off x="527050" y="1858963"/>
          <a:ext cx="8229600" cy="4339908"/>
        </p:xfrm>
        <a:graphic>
          <a:graphicData uri="http://schemas.openxmlformats.org/drawingml/2006/table">
            <a:tbl>
              <a:tblPr/>
              <a:tblGrid>
                <a:gridCol w="2057400"/>
                <a:gridCol w="2057400"/>
                <a:gridCol w="2057400"/>
                <a:gridCol w="2057400"/>
              </a:tblGrid>
              <a:tr h="904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Tipo de mercado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Número vendedores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Barrera a la entrada de vendedores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Naturaleza del producto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048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Competencia perfecta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Muchos, pequeños e independientes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Ninguna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Homogéneo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175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Monopolio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Uno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Insuperables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Homogéneo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048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Competencia monopolística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Muchos, pequeños y prácticamente independientes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Ninguna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Diferenciado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048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Oligopolio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Pocos e interdependientes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Grandes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Homogéneo o diferenciado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903AF-CE2C-4ABE-921D-9A08290BC47E}" type="slidenum">
              <a:rPr lang="es-ES"/>
              <a:pPr/>
              <a:t>6</a:t>
            </a:fld>
            <a:endParaRPr lang="es-ES"/>
          </a:p>
        </p:txBody>
      </p:sp>
      <p:sp>
        <p:nvSpPr>
          <p:cNvPr id="8192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192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1924" name="Rectangle 4"/>
          <p:cNvSpPr>
            <a:spLocks noGrp="1" noChangeArrowheads="1"/>
          </p:cNvSpPr>
          <p:nvPr>
            <p:ph type="title"/>
          </p:nvPr>
        </p:nvSpPr>
        <p:spPr>
          <a:xfrm>
            <a:off x="341313" y="425450"/>
            <a:ext cx="8593137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4000" dirty="0"/>
              <a:t>1. La </a:t>
            </a:r>
            <a:r>
              <a:rPr lang="en-US" sz="4000" dirty="0" err="1"/>
              <a:t>competencia</a:t>
            </a:r>
            <a:r>
              <a:rPr lang="en-US" sz="4000" dirty="0"/>
              <a:t> </a:t>
            </a:r>
            <a:r>
              <a:rPr lang="en-US" sz="4000" dirty="0" err="1"/>
              <a:t>monopolística</a:t>
            </a:r>
            <a:endParaRPr lang="en-US" sz="4000" dirty="0"/>
          </a:p>
        </p:txBody>
      </p:sp>
      <p:sp>
        <p:nvSpPr>
          <p:cNvPr id="81925" name="Rectangle 5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90488" tIns="44450" rIns="90488" bIns="44450"/>
          <a:lstStyle/>
          <a:p>
            <a:pPr>
              <a:spcBef>
                <a:spcPct val="70000"/>
              </a:spcBef>
              <a:buNone/>
            </a:pPr>
            <a:r>
              <a:rPr lang="en-US" dirty="0" smtClean="0"/>
              <a:t>   </a:t>
            </a:r>
            <a:r>
              <a:rPr lang="en-US" dirty="0" err="1" smtClean="0"/>
              <a:t>Características</a:t>
            </a:r>
            <a:r>
              <a:rPr lang="en-US" dirty="0"/>
              <a:t>:</a:t>
            </a:r>
          </a:p>
          <a:p>
            <a:pPr>
              <a:spcBef>
                <a:spcPct val="70000"/>
              </a:spcBef>
              <a:buFontTx/>
              <a:buNone/>
            </a:pPr>
            <a:r>
              <a:rPr lang="en-US" dirty="0"/>
              <a:t>	</a:t>
            </a:r>
            <a:r>
              <a:rPr lang="en-US" dirty="0" smtClean="0"/>
              <a:t>1.</a:t>
            </a:r>
            <a:r>
              <a:rPr lang="en-US" dirty="0"/>
              <a:t>	</a:t>
            </a:r>
            <a:r>
              <a:rPr lang="en-US" dirty="0" err="1"/>
              <a:t>Muchas</a:t>
            </a:r>
            <a:r>
              <a:rPr lang="en-US" dirty="0"/>
              <a:t> </a:t>
            </a:r>
            <a:r>
              <a:rPr lang="en-US" dirty="0" err="1"/>
              <a:t>empresas</a:t>
            </a:r>
            <a:r>
              <a:rPr lang="en-US" dirty="0"/>
              <a:t>.</a:t>
            </a:r>
          </a:p>
          <a:p>
            <a:pPr>
              <a:spcBef>
                <a:spcPct val="70000"/>
              </a:spcBef>
              <a:buFontTx/>
              <a:buNone/>
            </a:pPr>
            <a:r>
              <a:rPr lang="en-US" dirty="0"/>
              <a:t>	</a:t>
            </a:r>
            <a:r>
              <a:rPr lang="en-US" dirty="0" smtClean="0"/>
              <a:t>2.</a:t>
            </a:r>
            <a:r>
              <a:rPr lang="en-US" dirty="0"/>
              <a:t>	 </a:t>
            </a:r>
            <a:r>
              <a:rPr lang="en-US" dirty="0" err="1"/>
              <a:t>Productos</a:t>
            </a:r>
            <a:r>
              <a:rPr lang="en-US" dirty="0"/>
              <a:t> </a:t>
            </a:r>
            <a:r>
              <a:rPr lang="en-US" dirty="0" err="1"/>
              <a:t>diferenciados</a:t>
            </a:r>
            <a:r>
              <a:rPr lang="en-US" dirty="0"/>
              <a:t>.</a:t>
            </a:r>
          </a:p>
          <a:p>
            <a:pPr>
              <a:spcBef>
                <a:spcPct val="70000"/>
              </a:spcBef>
              <a:buFontTx/>
              <a:buNone/>
            </a:pPr>
            <a:r>
              <a:rPr lang="en-US" dirty="0"/>
              <a:t>	</a:t>
            </a:r>
            <a:r>
              <a:rPr lang="en-US" dirty="0" smtClean="0"/>
              <a:t>3.</a:t>
            </a:r>
            <a:r>
              <a:rPr lang="en-US" dirty="0"/>
              <a:t>	Libertad de </a:t>
            </a:r>
            <a:r>
              <a:rPr lang="en-US" dirty="0" err="1"/>
              <a:t>entrada</a:t>
            </a:r>
            <a:r>
              <a:rPr lang="en-US" dirty="0"/>
              <a:t> y </a:t>
            </a:r>
            <a:r>
              <a:rPr lang="en-US" dirty="0" err="1"/>
              <a:t>salida</a:t>
            </a:r>
            <a:r>
              <a:rPr lang="en-US" dirty="0"/>
              <a:t>.</a:t>
            </a:r>
          </a:p>
          <a:p>
            <a:pPr>
              <a:spcBef>
                <a:spcPct val="70000"/>
              </a:spcBef>
              <a:buFontTx/>
              <a:buNone/>
            </a:pPr>
            <a:endParaRPr lang="en-US" dirty="0"/>
          </a:p>
        </p:txBody>
      </p:sp>
      <p:pic>
        <p:nvPicPr>
          <p:cNvPr id="8" name="Competencia monopolístic">
            <a:hlinkClick r:id="" action="ppaction://media"/>
          </p:cNvPr>
          <p:cNvPicPr>
            <a:picLocks noRot="1" noChangeAspect="1"/>
          </p:cNvPicPr>
          <p:nvPr>
            <a:wavAudioFile r:embed="rId1" name="Competencia monopolístic"/>
          </p:nvPr>
        </p:nvPicPr>
        <p:blipFill>
          <a:blip r:embed="rId4"/>
          <a:stretch>
            <a:fillRect/>
          </a:stretch>
        </p:blipFill>
        <p:spPr>
          <a:xfrm>
            <a:off x="3924925" y="1252928"/>
            <a:ext cx="766996" cy="766996"/>
          </a:xfrm>
          <a:prstGeom prst="rect">
            <a:avLst/>
          </a:prstGeom>
        </p:spPr>
      </p:pic>
    </p:spTree>
  </p:cSld>
  <p:clrMapOvr>
    <a:masterClrMapping/>
  </p:clrMapOvr>
  <p:transition spd="med">
    <p:pull dir="r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80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14305-8BE6-4B26-828C-AD892277F3A0}" type="slidenum">
              <a:rPr lang="es-ES"/>
              <a:pPr/>
              <a:t>7</a:t>
            </a:fld>
            <a:endParaRPr lang="es-ES"/>
          </a:p>
        </p:txBody>
      </p:sp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397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57200" y="1038225"/>
            <a:ext cx="8229600" cy="5138738"/>
          </a:xfrm>
          <a:noFill/>
          <a:ln/>
        </p:spPr>
        <p:txBody>
          <a:bodyPr lIns="90488" tIns="44450" rIns="90488" bIns="44450"/>
          <a:lstStyle/>
          <a:p>
            <a:pPr algn="just">
              <a:lnSpc>
                <a:spcPct val="80000"/>
              </a:lnSpc>
              <a:spcBef>
                <a:spcPct val="70000"/>
              </a:spcBef>
            </a:pPr>
            <a:r>
              <a:rPr lang="en-US" sz="2500" dirty="0" err="1"/>
              <a:t>Productos</a:t>
            </a:r>
            <a:r>
              <a:rPr lang="en-US" sz="2500" dirty="0"/>
              <a:t> </a:t>
            </a:r>
            <a:r>
              <a:rPr lang="en-US" sz="2500" dirty="0" err="1"/>
              <a:t>diferenciados</a:t>
            </a:r>
            <a:r>
              <a:rPr lang="en-US" sz="2500" dirty="0"/>
              <a:t> </a:t>
            </a:r>
            <a:r>
              <a:rPr lang="en-US" sz="2500" dirty="0" err="1"/>
              <a:t>que</a:t>
            </a:r>
            <a:r>
              <a:rPr lang="en-US" sz="2500" dirty="0"/>
              <a:t> son </a:t>
            </a:r>
            <a:r>
              <a:rPr lang="en-US" sz="2500" dirty="0" err="1"/>
              <a:t>fácilmente</a:t>
            </a:r>
            <a:r>
              <a:rPr lang="en-US" sz="2500" dirty="0"/>
              <a:t> </a:t>
            </a:r>
            <a:r>
              <a:rPr lang="en-US" sz="2500" dirty="0" err="1"/>
              <a:t>sustituibles</a:t>
            </a:r>
            <a:r>
              <a:rPr lang="en-US" sz="2500" dirty="0"/>
              <a:t>. </a:t>
            </a:r>
            <a:r>
              <a:rPr lang="en-US" sz="2400" dirty="0" err="1"/>
              <a:t>Cuanto</a:t>
            </a:r>
            <a:r>
              <a:rPr lang="en-US" sz="2400" dirty="0"/>
              <a:t> </a:t>
            </a:r>
            <a:r>
              <a:rPr lang="en-US" sz="2400" dirty="0" err="1"/>
              <a:t>mayores</a:t>
            </a:r>
            <a:r>
              <a:rPr lang="en-US" sz="2400" dirty="0"/>
              <a:t> </a:t>
            </a:r>
            <a:r>
              <a:rPr lang="en-US" sz="2400" dirty="0" err="1"/>
              <a:t>sean</a:t>
            </a:r>
            <a:r>
              <a:rPr lang="en-US" sz="2400" dirty="0"/>
              <a:t> </a:t>
            </a:r>
            <a:r>
              <a:rPr lang="en-US" sz="2400" dirty="0" err="1"/>
              <a:t>las</a:t>
            </a:r>
            <a:r>
              <a:rPr lang="en-US" sz="2400" dirty="0"/>
              <a:t> </a:t>
            </a:r>
            <a:r>
              <a:rPr lang="en-US" sz="2400" dirty="0" err="1"/>
              <a:t>preferencias</a:t>
            </a:r>
            <a:r>
              <a:rPr lang="en-US" sz="2400" dirty="0"/>
              <a:t> de los </a:t>
            </a:r>
            <a:r>
              <a:rPr lang="en-US" sz="2400" dirty="0" err="1"/>
              <a:t>consumidores</a:t>
            </a:r>
            <a:r>
              <a:rPr lang="en-US" sz="2400" dirty="0"/>
              <a:t> (</a:t>
            </a:r>
            <a:r>
              <a:rPr lang="en-US" sz="2400" dirty="0" err="1"/>
              <a:t>diferenciación</a:t>
            </a:r>
            <a:r>
              <a:rPr lang="en-US" sz="2400" dirty="0"/>
              <a:t>), </a:t>
            </a:r>
            <a:r>
              <a:rPr lang="en-US" sz="2400" dirty="0" err="1"/>
              <a:t>mayores</a:t>
            </a:r>
            <a:r>
              <a:rPr lang="en-US" sz="2400" dirty="0"/>
              <a:t> </a:t>
            </a:r>
            <a:r>
              <a:rPr lang="en-US" sz="2400" dirty="0" err="1"/>
              <a:t>serán</a:t>
            </a:r>
            <a:r>
              <a:rPr lang="en-US" sz="2400" dirty="0"/>
              <a:t> los </a:t>
            </a:r>
            <a:r>
              <a:rPr lang="en-US" sz="2400" dirty="0" err="1"/>
              <a:t>precios</a:t>
            </a:r>
            <a:r>
              <a:rPr lang="en-US" sz="2400" dirty="0"/>
              <a:t>. </a:t>
            </a:r>
          </a:p>
          <a:p>
            <a:pPr algn="just">
              <a:lnSpc>
                <a:spcPct val="80000"/>
              </a:lnSpc>
              <a:spcBef>
                <a:spcPct val="70000"/>
              </a:spcBef>
            </a:pPr>
            <a:r>
              <a:rPr lang="en-US" sz="2400" dirty="0"/>
              <a:t>El </a:t>
            </a:r>
            <a:r>
              <a:rPr lang="en-US" sz="2400" dirty="0" err="1"/>
              <a:t>grado</a:t>
            </a:r>
            <a:r>
              <a:rPr lang="en-US" sz="2400" dirty="0"/>
              <a:t> de </a:t>
            </a:r>
            <a:r>
              <a:rPr lang="en-US" sz="2400" dirty="0" err="1"/>
              <a:t>poder</a:t>
            </a:r>
            <a:r>
              <a:rPr lang="en-US" sz="2400" dirty="0"/>
              <a:t> de </a:t>
            </a:r>
            <a:r>
              <a:rPr lang="en-US" sz="2400" dirty="0" err="1"/>
              <a:t>monopolio</a:t>
            </a:r>
            <a:r>
              <a:rPr lang="en-US" sz="2400" dirty="0"/>
              <a:t> </a:t>
            </a:r>
            <a:r>
              <a:rPr lang="en-US" sz="2400" dirty="0" err="1"/>
              <a:t>que</a:t>
            </a:r>
            <a:r>
              <a:rPr lang="en-US" sz="2400" dirty="0"/>
              <a:t> </a:t>
            </a:r>
            <a:r>
              <a:rPr lang="en-US" sz="2400" dirty="0" err="1"/>
              <a:t>tenga</a:t>
            </a:r>
            <a:r>
              <a:rPr lang="en-US" sz="2400" dirty="0"/>
              <a:t> la </a:t>
            </a:r>
            <a:r>
              <a:rPr lang="en-US" sz="2400" dirty="0" err="1"/>
              <a:t>empresa</a:t>
            </a:r>
            <a:r>
              <a:rPr lang="en-US" sz="2400" dirty="0"/>
              <a:t> </a:t>
            </a:r>
            <a:r>
              <a:rPr lang="en-US" sz="2400" dirty="0" err="1"/>
              <a:t>depende</a:t>
            </a:r>
            <a:r>
              <a:rPr lang="en-US" sz="2400" dirty="0"/>
              <a:t> del </a:t>
            </a:r>
            <a:r>
              <a:rPr lang="en-US" sz="2400" dirty="0" err="1"/>
              <a:t>éxito</a:t>
            </a:r>
            <a:r>
              <a:rPr lang="en-US" sz="2400" dirty="0"/>
              <a:t> en la </a:t>
            </a:r>
            <a:r>
              <a:rPr lang="en-US" sz="2400" dirty="0" err="1"/>
              <a:t>diferenciación</a:t>
            </a:r>
            <a:r>
              <a:rPr lang="en-US" sz="2400" dirty="0"/>
              <a:t> de </a:t>
            </a:r>
            <a:r>
              <a:rPr lang="en-US" sz="2400" dirty="0" err="1"/>
              <a:t>su</a:t>
            </a:r>
            <a:r>
              <a:rPr lang="en-US" sz="2400" dirty="0"/>
              <a:t> </a:t>
            </a:r>
            <a:r>
              <a:rPr lang="en-US" sz="2400" dirty="0" err="1"/>
              <a:t>producto</a:t>
            </a:r>
            <a:r>
              <a:rPr lang="en-US" sz="2400" dirty="0"/>
              <a:t>.</a:t>
            </a:r>
          </a:p>
          <a:p>
            <a:pPr algn="just">
              <a:lnSpc>
                <a:spcPct val="80000"/>
              </a:lnSpc>
              <a:spcBef>
                <a:spcPct val="70000"/>
              </a:spcBef>
            </a:pPr>
            <a:r>
              <a:rPr lang="en-US" sz="2400" dirty="0"/>
              <a:t>Las </a:t>
            </a:r>
            <a:r>
              <a:rPr lang="en-US" sz="2400" dirty="0" err="1"/>
              <a:t>empresas</a:t>
            </a:r>
            <a:r>
              <a:rPr lang="en-US" sz="2400" dirty="0"/>
              <a:t> </a:t>
            </a:r>
            <a:r>
              <a:rPr lang="en-US" sz="2400" dirty="0" err="1"/>
              <a:t>pueden</a:t>
            </a:r>
            <a:r>
              <a:rPr lang="en-US" sz="2400" dirty="0"/>
              <a:t> vender a </a:t>
            </a:r>
            <a:r>
              <a:rPr lang="en-US" sz="2400" dirty="0" err="1"/>
              <a:t>precios</a:t>
            </a:r>
            <a:r>
              <a:rPr lang="en-US" sz="2400" dirty="0"/>
              <a:t> </a:t>
            </a:r>
            <a:r>
              <a:rPr lang="en-US" sz="2400" dirty="0" err="1"/>
              <a:t>ligeramente</a:t>
            </a:r>
            <a:r>
              <a:rPr lang="en-US" sz="2400" dirty="0"/>
              <a:t> </a:t>
            </a:r>
            <a:r>
              <a:rPr lang="en-US" sz="2400" dirty="0" err="1"/>
              <a:t>diferentes</a:t>
            </a:r>
            <a:r>
              <a:rPr lang="en-US" sz="2400" dirty="0"/>
              <a:t> (no </a:t>
            </a:r>
            <a:r>
              <a:rPr lang="en-US" sz="2400" dirty="0" err="1"/>
              <a:t>grandes</a:t>
            </a:r>
            <a:r>
              <a:rPr lang="en-US" sz="2400" dirty="0"/>
              <a:t> </a:t>
            </a:r>
            <a:r>
              <a:rPr lang="en-US" sz="2400" dirty="0" err="1"/>
              <a:t>diferencias</a:t>
            </a:r>
            <a:r>
              <a:rPr lang="en-US" sz="2400" dirty="0"/>
              <a:t>). </a:t>
            </a:r>
          </a:p>
          <a:p>
            <a:pPr algn="just">
              <a:lnSpc>
                <a:spcPct val="80000"/>
              </a:lnSpc>
              <a:spcBef>
                <a:spcPct val="70000"/>
              </a:spcBef>
            </a:pPr>
            <a:r>
              <a:rPr lang="en-US" sz="2500" dirty="0"/>
              <a:t>Libertad de </a:t>
            </a:r>
            <a:r>
              <a:rPr lang="en-US" sz="2500" dirty="0" err="1"/>
              <a:t>entrada</a:t>
            </a:r>
            <a:r>
              <a:rPr lang="en-US" sz="2500" dirty="0"/>
              <a:t> y </a:t>
            </a:r>
            <a:r>
              <a:rPr lang="en-US" sz="2500" dirty="0" err="1"/>
              <a:t>salida</a:t>
            </a:r>
            <a:r>
              <a:rPr lang="en-US" sz="2500" dirty="0"/>
              <a:t>. Si hay </a:t>
            </a:r>
            <a:r>
              <a:rPr lang="en-US" sz="2500" dirty="0" err="1"/>
              <a:t>beneficios</a:t>
            </a:r>
            <a:r>
              <a:rPr lang="en-US" sz="2500" dirty="0"/>
              <a:t>, en el largo </a:t>
            </a:r>
            <a:r>
              <a:rPr lang="en-US" sz="2500" dirty="0" err="1"/>
              <a:t>plazo</a:t>
            </a:r>
            <a:r>
              <a:rPr lang="en-US" sz="2500" dirty="0"/>
              <a:t> </a:t>
            </a:r>
            <a:r>
              <a:rPr lang="en-US" sz="2500" dirty="0" err="1"/>
              <a:t>entrarán</a:t>
            </a:r>
            <a:r>
              <a:rPr lang="en-US" sz="2500" dirty="0"/>
              <a:t> </a:t>
            </a:r>
            <a:r>
              <a:rPr lang="en-US" sz="2500" dirty="0" err="1"/>
              <a:t>nuevas</a:t>
            </a:r>
            <a:r>
              <a:rPr lang="en-US" sz="2500" dirty="0"/>
              <a:t> </a:t>
            </a:r>
            <a:r>
              <a:rPr lang="en-US" sz="2500" dirty="0" err="1"/>
              <a:t>empresas</a:t>
            </a:r>
            <a:r>
              <a:rPr lang="en-US" sz="2500" dirty="0"/>
              <a:t>.</a:t>
            </a:r>
          </a:p>
          <a:p>
            <a:pPr algn="just">
              <a:lnSpc>
                <a:spcPct val="80000"/>
              </a:lnSpc>
              <a:spcBef>
                <a:spcPct val="70000"/>
              </a:spcBef>
            </a:pPr>
            <a:r>
              <a:rPr lang="en-US" sz="2400" dirty="0" err="1"/>
              <a:t>Ejemplos</a:t>
            </a:r>
            <a:r>
              <a:rPr lang="en-US" sz="2400" dirty="0"/>
              <a:t> de </a:t>
            </a:r>
            <a:r>
              <a:rPr lang="en-US" sz="2400" dirty="0" err="1"/>
              <a:t>esta</a:t>
            </a:r>
            <a:r>
              <a:rPr lang="en-US" sz="2400" dirty="0"/>
              <a:t> </a:t>
            </a:r>
            <a:r>
              <a:rPr lang="en-US" sz="2400" dirty="0" err="1"/>
              <a:t>estructura</a:t>
            </a:r>
            <a:r>
              <a:rPr lang="en-US" sz="2400" dirty="0"/>
              <a:t> de </a:t>
            </a:r>
            <a:r>
              <a:rPr lang="en-US" sz="2400" dirty="0" err="1"/>
              <a:t>mercado</a:t>
            </a:r>
            <a:r>
              <a:rPr lang="en-US" sz="2400" dirty="0"/>
              <a:t>: </a:t>
            </a:r>
          </a:p>
          <a:p>
            <a:pPr marL="447675" lvl="1" indent="9525" algn="just">
              <a:lnSpc>
                <a:spcPct val="80000"/>
              </a:lnSpc>
              <a:buSzPct val="75000"/>
              <a:buNone/>
            </a:pPr>
            <a:r>
              <a:rPr lang="en-US" sz="2000" dirty="0"/>
              <a:t>Pasta </a:t>
            </a:r>
            <a:r>
              <a:rPr lang="en-US" sz="2000" dirty="0" err="1"/>
              <a:t>dentífrica</a:t>
            </a:r>
            <a:r>
              <a:rPr lang="en-US" sz="2000" dirty="0"/>
              <a:t>, </a:t>
            </a:r>
            <a:r>
              <a:rPr lang="en-US" sz="2000" dirty="0" err="1"/>
              <a:t>jabones</a:t>
            </a:r>
            <a:r>
              <a:rPr lang="en-US" sz="2000" dirty="0"/>
              <a:t>, </a:t>
            </a:r>
            <a:r>
              <a:rPr lang="en-US" sz="2000" dirty="0" err="1"/>
              <a:t>geles</a:t>
            </a:r>
            <a:r>
              <a:rPr lang="en-US" sz="2000" dirty="0"/>
              <a:t>, </a:t>
            </a:r>
            <a:r>
              <a:rPr lang="en-US" sz="2000" dirty="0" err="1"/>
              <a:t>detergentes</a:t>
            </a:r>
            <a:r>
              <a:rPr lang="en-US" sz="2000" dirty="0"/>
              <a:t>, y los </a:t>
            </a:r>
            <a:r>
              <a:rPr lang="en-US" sz="2000" dirty="0" err="1"/>
              <a:t>remedios</a:t>
            </a:r>
            <a:r>
              <a:rPr lang="en-US" sz="2000" dirty="0"/>
              <a:t> </a:t>
            </a:r>
            <a:r>
              <a:rPr lang="en-US" sz="2000" dirty="0" err="1"/>
              <a:t>para</a:t>
            </a:r>
            <a:r>
              <a:rPr lang="en-US" sz="2000" dirty="0"/>
              <a:t> el </a:t>
            </a:r>
            <a:r>
              <a:rPr lang="en-US" sz="2000" dirty="0" err="1"/>
              <a:t>catarro</a:t>
            </a:r>
            <a:r>
              <a:rPr lang="en-US" sz="2000" dirty="0"/>
              <a:t>. </a:t>
            </a:r>
          </a:p>
        </p:txBody>
      </p:sp>
      <p:sp>
        <p:nvSpPr>
          <p:cNvPr id="83975" name="Rectangle 7"/>
          <p:cNvSpPr>
            <a:spLocks noGrp="1" noChangeArrowheads="1"/>
          </p:cNvSpPr>
          <p:nvPr>
            <p:ph type="title"/>
          </p:nvPr>
        </p:nvSpPr>
        <p:spPr>
          <a:xfrm>
            <a:off x="301625" y="439738"/>
            <a:ext cx="8593138" cy="376237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2800"/>
              <a:t>1.1. Características de la competencia monopolística</a:t>
            </a:r>
            <a:endParaRPr lang="en-US" sz="2800"/>
          </a:p>
        </p:txBody>
      </p:sp>
      <p:pic>
        <p:nvPicPr>
          <p:cNvPr id="8" name="diferenciación del produ">
            <a:hlinkClick r:id="" action="ppaction://media"/>
          </p:cNvPr>
          <p:cNvPicPr>
            <a:picLocks noRot="1" noChangeAspect="1"/>
          </p:cNvPicPr>
          <p:nvPr>
            <a:wavAudioFile r:embed="rId1" name="diferenciación del produ"/>
          </p:nvPr>
        </p:nvPicPr>
        <p:blipFill>
          <a:blip r:embed="rId4"/>
          <a:stretch>
            <a:fillRect/>
          </a:stretch>
        </p:blipFill>
        <p:spPr>
          <a:xfrm>
            <a:off x="209863" y="758253"/>
            <a:ext cx="542144" cy="542144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3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39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39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39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39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39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46141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36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83973" grpId="0" build="p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7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0ED55-7AAC-4CB9-A9D1-2C137852DB15}" type="slidenum">
              <a:rPr lang="es-ES"/>
              <a:pPr/>
              <a:t>8</a:t>
            </a:fld>
            <a:endParaRPr lang="es-ES"/>
          </a:p>
        </p:txBody>
      </p:sp>
      <p:sp>
        <p:nvSpPr>
          <p:cNvPr id="399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4000" dirty="0"/>
              <a:t>1.2. La demanda en competencia monopolística</a:t>
            </a:r>
          </a:p>
        </p:txBody>
      </p:sp>
      <p:sp>
        <p:nvSpPr>
          <p:cNvPr id="399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just">
              <a:buFontTx/>
              <a:buNone/>
            </a:pPr>
            <a:r>
              <a:rPr lang="es-ES" sz="2800" dirty="0"/>
              <a:t>La demanda que percibe o atiende una empresa en competencia monopolística:</a:t>
            </a:r>
          </a:p>
          <a:p>
            <a:pPr algn="just"/>
            <a:r>
              <a:rPr lang="es-ES" sz="2800" dirty="0"/>
              <a:t>NO es la demanda total de mercado, es una parte.</a:t>
            </a:r>
          </a:p>
          <a:p>
            <a:pPr algn="just"/>
            <a:r>
              <a:rPr lang="es-ES" sz="2800" dirty="0"/>
              <a:t>Es una demanda con pendiente negativa porque tiene poder de monopolio (diferenciación del producto).</a:t>
            </a:r>
          </a:p>
          <a:p>
            <a:pPr algn="just"/>
            <a:r>
              <a:rPr lang="es-ES" sz="2800" dirty="0"/>
              <a:t>Es más elástica que la de mercado porque existen sustitutivos cercanos en el mercado.</a:t>
            </a:r>
          </a:p>
        </p:txBody>
      </p:sp>
      <p:pic>
        <p:nvPicPr>
          <p:cNvPr id="6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1484026" y="983104"/>
            <a:ext cx="692046" cy="6920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57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2"/>
          <p:cNvSpPr>
            <a:spLocks noChangeArrowheads="1"/>
          </p:cNvSpPr>
          <p:nvPr/>
        </p:nvSpPr>
        <p:spPr bwMode="auto">
          <a:xfrm>
            <a:off x="762000" y="6143625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98307" name="Rectangle 3"/>
          <p:cNvSpPr>
            <a:spLocks noChangeArrowheads="1"/>
          </p:cNvSpPr>
          <p:nvPr/>
        </p:nvSpPr>
        <p:spPr bwMode="auto">
          <a:xfrm>
            <a:off x="3276600" y="6143625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98308" name="Rectangle 4"/>
          <p:cNvSpPr>
            <a:spLocks noGrp="1" noChangeArrowheads="1"/>
          </p:cNvSpPr>
          <p:nvPr>
            <p:ph type="title"/>
          </p:nvPr>
        </p:nvSpPr>
        <p:spPr>
          <a:xfrm>
            <a:off x="569913" y="6267449"/>
            <a:ext cx="7983537" cy="468313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2400" i="1" dirty="0" smtClean="0"/>
              <a:t>Figura 1</a:t>
            </a:r>
            <a:r>
              <a:rPr lang="es-ES" sz="2400" dirty="0" smtClean="0"/>
              <a:t>. </a:t>
            </a:r>
            <a:r>
              <a:rPr lang="es-ES" sz="2400" dirty="0"/>
              <a:t>El equilibrio </a:t>
            </a:r>
            <a:r>
              <a:rPr lang="es-ES" sz="2400" dirty="0" smtClean="0"/>
              <a:t>en competencia monopolística.</a:t>
            </a:r>
            <a:endParaRPr lang="en-US" sz="2400" dirty="0"/>
          </a:p>
        </p:txBody>
      </p:sp>
      <p:sp>
        <p:nvSpPr>
          <p:cNvPr id="98309" name="Line 5"/>
          <p:cNvSpPr>
            <a:spLocks noChangeShapeType="1"/>
          </p:cNvSpPr>
          <p:nvPr/>
        </p:nvSpPr>
        <p:spPr bwMode="auto">
          <a:xfrm>
            <a:off x="762000" y="1966913"/>
            <a:ext cx="0" cy="3935412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98310" name="Line 6"/>
          <p:cNvSpPr>
            <a:spLocks noChangeShapeType="1"/>
          </p:cNvSpPr>
          <p:nvPr/>
        </p:nvSpPr>
        <p:spPr bwMode="auto">
          <a:xfrm>
            <a:off x="5029200" y="1966913"/>
            <a:ext cx="0" cy="3935412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98311" name="Line 7"/>
          <p:cNvSpPr>
            <a:spLocks noChangeShapeType="1"/>
          </p:cNvSpPr>
          <p:nvPr/>
        </p:nvSpPr>
        <p:spPr bwMode="auto">
          <a:xfrm>
            <a:off x="776288" y="5915025"/>
            <a:ext cx="39354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98312" name="Line 8"/>
          <p:cNvSpPr>
            <a:spLocks noChangeShapeType="1"/>
          </p:cNvSpPr>
          <p:nvPr/>
        </p:nvSpPr>
        <p:spPr bwMode="auto">
          <a:xfrm>
            <a:off x="5043488" y="5915025"/>
            <a:ext cx="39354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98313" name="Rectangle 9"/>
          <p:cNvSpPr>
            <a:spLocks noChangeArrowheads="1"/>
          </p:cNvSpPr>
          <p:nvPr/>
        </p:nvSpPr>
        <p:spPr bwMode="auto">
          <a:xfrm>
            <a:off x="3881438" y="5948363"/>
            <a:ext cx="104933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Cantidad</a:t>
            </a:r>
          </a:p>
        </p:txBody>
      </p:sp>
      <p:sp>
        <p:nvSpPr>
          <p:cNvPr id="98314" name="Rectangle 10"/>
          <p:cNvSpPr>
            <a:spLocks noChangeArrowheads="1"/>
          </p:cNvSpPr>
          <p:nvPr/>
        </p:nvSpPr>
        <p:spPr bwMode="auto">
          <a:xfrm>
            <a:off x="300038" y="1871663"/>
            <a:ext cx="5095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$/Q</a:t>
            </a:r>
          </a:p>
        </p:txBody>
      </p:sp>
      <p:sp>
        <p:nvSpPr>
          <p:cNvPr id="98315" name="Rectangle 11"/>
          <p:cNvSpPr>
            <a:spLocks noChangeArrowheads="1"/>
          </p:cNvSpPr>
          <p:nvPr/>
        </p:nvSpPr>
        <p:spPr bwMode="auto">
          <a:xfrm>
            <a:off x="8078788" y="5910263"/>
            <a:ext cx="104933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Cantidad</a:t>
            </a:r>
          </a:p>
        </p:txBody>
      </p:sp>
      <p:sp>
        <p:nvSpPr>
          <p:cNvPr id="98316" name="Rectangle 12"/>
          <p:cNvSpPr>
            <a:spLocks noChangeArrowheads="1"/>
          </p:cNvSpPr>
          <p:nvPr/>
        </p:nvSpPr>
        <p:spPr bwMode="auto">
          <a:xfrm>
            <a:off x="4491038" y="1871663"/>
            <a:ext cx="5095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$/Q</a:t>
            </a:r>
          </a:p>
        </p:txBody>
      </p:sp>
      <p:grpSp>
        <p:nvGrpSpPr>
          <p:cNvPr id="98353" name="Group 49"/>
          <p:cNvGrpSpPr>
            <a:grpSpLocks/>
          </p:cNvGrpSpPr>
          <p:nvPr/>
        </p:nvGrpSpPr>
        <p:grpSpPr bwMode="auto">
          <a:xfrm>
            <a:off x="1081088" y="2038350"/>
            <a:ext cx="3763963" cy="2598738"/>
            <a:chOff x="681" y="1284"/>
            <a:chExt cx="2371" cy="1637"/>
          </a:xfrm>
        </p:grpSpPr>
        <p:sp>
          <p:nvSpPr>
            <p:cNvPr id="98317" name="Freeform 13"/>
            <p:cNvSpPr>
              <a:spLocks/>
            </p:cNvSpPr>
            <p:nvPr/>
          </p:nvSpPr>
          <p:spPr bwMode="auto">
            <a:xfrm>
              <a:off x="681" y="1896"/>
              <a:ext cx="1997" cy="545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17" y="32"/>
                </a:cxn>
                <a:cxn ang="0">
                  <a:pos x="34" y="48"/>
                </a:cxn>
                <a:cxn ang="0">
                  <a:pos x="81" y="93"/>
                </a:cxn>
                <a:cxn ang="0">
                  <a:pos x="133" y="145"/>
                </a:cxn>
                <a:cxn ang="0">
                  <a:pos x="193" y="201"/>
                </a:cxn>
                <a:cxn ang="0">
                  <a:pos x="257" y="262"/>
                </a:cxn>
                <a:cxn ang="0">
                  <a:pos x="321" y="318"/>
                </a:cxn>
                <a:cxn ang="0">
                  <a:pos x="381" y="367"/>
                </a:cxn>
                <a:cxn ang="0">
                  <a:pos x="437" y="407"/>
                </a:cxn>
                <a:cxn ang="0">
                  <a:pos x="488" y="435"/>
                </a:cxn>
                <a:cxn ang="0">
                  <a:pos x="535" y="459"/>
                </a:cxn>
                <a:cxn ang="0">
                  <a:pos x="587" y="479"/>
                </a:cxn>
                <a:cxn ang="0">
                  <a:pos x="634" y="496"/>
                </a:cxn>
                <a:cxn ang="0">
                  <a:pos x="728" y="520"/>
                </a:cxn>
                <a:cxn ang="0">
                  <a:pos x="827" y="536"/>
                </a:cxn>
                <a:cxn ang="0">
                  <a:pos x="929" y="544"/>
                </a:cxn>
                <a:cxn ang="0">
                  <a:pos x="1032" y="544"/>
                </a:cxn>
                <a:cxn ang="0">
                  <a:pos x="1135" y="536"/>
                </a:cxn>
                <a:cxn ang="0">
                  <a:pos x="1234" y="520"/>
                </a:cxn>
                <a:cxn ang="0">
                  <a:pos x="1328" y="500"/>
                </a:cxn>
                <a:cxn ang="0">
                  <a:pos x="1422" y="479"/>
                </a:cxn>
                <a:cxn ang="0">
                  <a:pos x="1465" y="463"/>
                </a:cxn>
                <a:cxn ang="0">
                  <a:pos x="1512" y="443"/>
                </a:cxn>
                <a:cxn ang="0">
                  <a:pos x="1559" y="419"/>
                </a:cxn>
                <a:cxn ang="0">
                  <a:pos x="1606" y="391"/>
                </a:cxn>
                <a:cxn ang="0">
                  <a:pos x="1658" y="351"/>
                </a:cxn>
                <a:cxn ang="0">
                  <a:pos x="1709" y="302"/>
                </a:cxn>
                <a:cxn ang="0">
                  <a:pos x="1765" y="250"/>
                </a:cxn>
                <a:cxn ang="0">
                  <a:pos x="1820" y="193"/>
                </a:cxn>
                <a:cxn ang="0">
                  <a:pos x="1872" y="137"/>
                </a:cxn>
                <a:cxn ang="0">
                  <a:pos x="1919" y="85"/>
                </a:cxn>
                <a:cxn ang="0">
                  <a:pos x="1962" y="36"/>
                </a:cxn>
                <a:cxn ang="0">
                  <a:pos x="1996" y="0"/>
                </a:cxn>
              </a:cxnLst>
              <a:rect l="0" t="0" r="r" b="b"/>
              <a:pathLst>
                <a:path w="1997" h="545">
                  <a:moveTo>
                    <a:pt x="0" y="16"/>
                  </a:moveTo>
                  <a:lnTo>
                    <a:pt x="17" y="32"/>
                  </a:lnTo>
                  <a:lnTo>
                    <a:pt x="34" y="48"/>
                  </a:lnTo>
                  <a:lnTo>
                    <a:pt x="81" y="93"/>
                  </a:lnTo>
                  <a:lnTo>
                    <a:pt x="133" y="145"/>
                  </a:lnTo>
                  <a:lnTo>
                    <a:pt x="193" y="201"/>
                  </a:lnTo>
                  <a:lnTo>
                    <a:pt x="257" y="262"/>
                  </a:lnTo>
                  <a:lnTo>
                    <a:pt x="321" y="318"/>
                  </a:lnTo>
                  <a:lnTo>
                    <a:pt x="381" y="367"/>
                  </a:lnTo>
                  <a:lnTo>
                    <a:pt x="437" y="407"/>
                  </a:lnTo>
                  <a:lnTo>
                    <a:pt x="488" y="435"/>
                  </a:lnTo>
                  <a:lnTo>
                    <a:pt x="535" y="459"/>
                  </a:lnTo>
                  <a:lnTo>
                    <a:pt x="587" y="479"/>
                  </a:lnTo>
                  <a:lnTo>
                    <a:pt x="634" y="496"/>
                  </a:lnTo>
                  <a:lnTo>
                    <a:pt x="728" y="520"/>
                  </a:lnTo>
                  <a:lnTo>
                    <a:pt x="827" y="536"/>
                  </a:lnTo>
                  <a:lnTo>
                    <a:pt x="929" y="544"/>
                  </a:lnTo>
                  <a:lnTo>
                    <a:pt x="1032" y="544"/>
                  </a:lnTo>
                  <a:lnTo>
                    <a:pt x="1135" y="536"/>
                  </a:lnTo>
                  <a:lnTo>
                    <a:pt x="1234" y="520"/>
                  </a:lnTo>
                  <a:lnTo>
                    <a:pt x="1328" y="500"/>
                  </a:lnTo>
                  <a:lnTo>
                    <a:pt x="1422" y="479"/>
                  </a:lnTo>
                  <a:lnTo>
                    <a:pt x="1465" y="463"/>
                  </a:lnTo>
                  <a:lnTo>
                    <a:pt x="1512" y="443"/>
                  </a:lnTo>
                  <a:lnTo>
                    <a:pt x="1559" y="419"/>
                  </a:lnTo>
                  <a:lnTo>
                    <a:pt x="1606" y="391"/>
                  </a:lnTo>
                  <a:lnTo>
                    <a:pt x="1658" y="351"/>
                  </a:lnTo>
                  <a:lnTo>
                    <a:pt x="1709" y="302"/>
                  </a:lnTo>
                  <a:lnTo>
                    <a:pt x="1765" y="250"/>
                  </a:lnTo>
                  <a:lnTo>
                    <a:pt x="1820" y="193"/>
                  </a:lnTo>
                  <a:lnTo>
                    <a:pt x="1872" y="137"/>
                  </a:lnTo>
                  <a:lnTo>
                    <a:pt x="1919" y="85"/>
                  </a:lnTo>
                  <a:lnTo>
                    <a:pt x="1962" y="36"/>
                  </a:lnTo>
                  <a:lnTo>
                    <a:pt x="1996" y="0"/>
                  </a:lnTo>
                </a:path>
              </a:pathLst>
            </a:custGeom>
            <a:noFill/>
            <a:ln w="50800" cap="rnd" cmpd="sng">
              <a:solidFill>
                <a:srgbClr val="CC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98318" name="Freeform 14"/>
            <p:cNvSpPr>
              <a:spLocks/>
            </p:cNvSpPr>
            <p:nvPr/>
          </p:nvSpPr>
          <p:spPr bwMode="auto">
            <a:xfrm>
              <a:off x="1151" y="1573"/>
              <a:ext cx="1105" cy="1348"/>
            </a:xfrm>
            <a:custGeom>
              <a:avLst/>
              <a:gdLst/>
              <a:ahLst/>
              <a:cxnLst>
                <a:cxn ang="0">
                  <a:pos x="0" y="1347"/>
                </a:cxn>
                <a:cxn ang="0">
                  <a:pos x="18" y="1328"/>
                </a:cxn>
                <a:cxn ang="0">
                  <a:pos x="36" y="1309"/>
                </a:cxn>
                <a:cxn ang="0">
                  <a:pos x="87" y="1256"/>
                </a:cxn>
                <a:cxn ang="0">
                  <a:pos x="148" y="1194"/>
                </a:cxn>
                <a:cxn ang="0">
                  <a:pos x="213" y="1127"/>
                </a:cxn>
                <a:cxn ang="0">
                  <a:pos x="354" y="989"/>
                </a:cxn>
                <a:cxn ang="0">
                  <a:pos x="418" y="917"/>
                </a:cxn>
                <a:cxn ang="0">
                  <a:pos x="480" y="855"/>
                </a:cxn>
                <a:cxn ang="0">
                  <a:pos x="592" y="740"/>
                </a:cxn>
                <a:cxn ang="0">
                  <a:pos x="704" y="626"/>
                </a:cxn>
                <a:cxn ang="0">
                  <a:pos x="805" y="516"/>
                </a:cxn>
                <a:cxn ang="0">
                  <a:pos x="851" y="458"/>
                </a:cxn>
                <a:cxn ang="0">
                  <a:pos x="891" y="406"/>
                </a:cxn>
                <a:cxn ang="0">
                  <a:pos x="927" y="353"/>
                </a:cxn>
                <a:cxn ang="0">
                  <a:pos x="963" y="296"/>
                </a:cxn>
                <a:cxn ang="0">
                  <a:pos x="1021" y="181"/>
                </a:cxn>
                <a:cxn ang="0">
                  <a:pos x="1046" y="129"/>
                </a:cxn>
                <a:cxn ang="0">
                  <a:pos x="1068" y="81"/>
                </a:cxn>
                <a:cxn ang="0">
                  <a:pos x="1086" y="38"/>
                </a:cxn>
                <a:cxn ang="0">
                  <a:pos x="1104" y="0"/>
                </a:cxn>
              </a:cxnLst>
              <a:rect l="0" t="0" r="r" b="b"/>
              <a:pathLst>
                <a:path w="1105" h="1348">
                  <a:moveTo>
                    <a:pt x="0" y="1347"/>
                  </a:moveTo>
                  <a:lnTo>
                    <a:pt x="18" y="1328"/>
                  </a:lnTo>
                  <a:lnTo>
                    <a:pt x="36" y="1309"/>
                  </a:lnTo>
                  <a:lnTo>
                    <a:pt x="87" y="1256"/>
                  </a:lnTo>
                  <a:lnTo>
                    <a:pt x="148" y="1194"/>
                  </a:lnTo>
                  <a:lnTo>
                    <a:pt x="213" y="1127"/>
                  </a:lnTo>
                  <a:lnTo>
                    <a:pt x="354" y="989"/>
                  </a:lnTo>
                  <a:lnTo>
                    <a:pt x="418" y="917"/>
                  </a:lnTo>
                  <a:lnTo>
                    <a:pt x="480" y="855"/>
                  </a:lnTo>
                  <a:lnTo>
                    <a:pt x="592" y="740"/>
                  </a:lnTo>
                  <a:lnTo>
                    <a:pt x="704" y="626"/>
                  </a:lnTo>
                  <a:lnTo>
                    <a:pt x="805" y="516"/>
                  </a:lnTo>
                  <a:lnTo>
                    <a:pt x="851" y="458"/>
                  </a:lnTo>
                  <a:lnTo>
                    <a:pt x="891" y="406"/>
                  </a:lnTo>
                  <a:lnTo>
                    <a:pt x="927" y="353"/>
                  </a:lnTo>
                  <a:lnTo>
                    <a:pt x="963" y="296"/>
                  </a:lnTo>
                  <a:lnTo>
                    <a:pt x="1021" y="181"/>
                  </a:lnTo>
                  <a:lnTo>
                    <a:pt x="1046" y="129"/>
                  </a:lnTo>
                  <a:lnTo>
                    <a:pt x="1068" y="81"/>
                  </a:lnTo>
                  <a:lnTo>
                    <a:pt x="1086" y="38"/>
                  </a:lnTo>
                  <a:lnTo>
                    <a:pt x="1104" y="0"/>
                  </a:lnTo>
                </a:path>
              </a:pathLst>
            </a:custGeom>
            <a:noFill/>
            <a:ln w="50800" cap="rnd" cmpd="sng">
              <a:solidFill>
                <a:srgbClr val="99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98321" name="Rectangle 17"/>
            <p:cNvSpPr>
              <a:spLocks noChangeArrowheads="1"/>
            </p:cNvSpPr>
            <p:nvPr/>
          </p:nvSpPr>
          <p:spPr bwMode="auto">
            <a:xfrm>
              <a:off x="2147" y="1284"/>
              <a:ext cx="33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CM</a:t>
              </a:r>
            </a:p>
          </p:txBody>
        </p:sp>
        <p:sp>
          <p:nvSpPr>
            <p:cNvPr id="98322" name="Rectangle 18"/>
            <p:cNvSpPr>
              <a:spLocks noChangeArrowheads="1"/>
            </p:cNvSpPr>
            <p:nvPr/>
          </p:nvSpPr>
          <p:spPr bwMode="auto">
            <a:xfrm>
              <a:off x="2541" y="1611"/>
              <a:ext cx="511" cy="23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dirty="0" err="1" smtClean="0"/>
                <a:t>CTMe</a:t>
              </a:r>
              <a:endParaRPr lang="en-US" b="1" dirty="0"/>
            </a:p>
          </p:txBody>
        </p:sp>
      </p:grpSp>
      <p:grpSp>
        <p:nvGrpSpPr>
          <p:cNvPr id="98356" name="Group 52"/>
          <p:cNvGrpSpPr>
            <a:grpSpLocks/>
          </p:cNvGrpSpPr>
          <p:nvPr/>
        </p:nvGrpSpPr>
        <p:grpSpPr bwMode="auto">
          <a:xfrm>
            <a:off x="5408613" y="2038350"/>
            <a:ext cx="3632200" cy="2598738"/>
            <a:chOff x="3407" y="1284"/>
            <a:chExt cx="2288" cy="1637"/>
          </a:xfrm>
        </p:grpSpPr>
        <p:sp>
          <p:nvSpPr>
            <p:cNvPr id="98319" name="Freeform 15"/>
            <p:cNvSpPr>
              <a:spLocks/>
            </p:cNvSpPr>
            <p:nvPr/>
          </p:nvSpPr>
          <p:spPr bwMode="auto">
            <a:xfrm>
              <a:off x="3407" y="1896"/>
              <a:ext cx="1998" cy="545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17" y="32"/>
                </a:cxn>
                <a:cxn ang="0">
                  <a:pos x="34" y="48"/>
                </a:cxn>
                <a:cxn ang="0">
                  <a:pos x="86" y="93"/>
                </a:cxn>
                <a:cxn ang="0">
                  <a:pos x="138" y="145"/>
                </a:cxn>
                <a:cxn ang="0">
                  <a:pos x="199" y="201"/>
                </a:cxn>
                <a:cxn ang="0">
                  <a:pos x="259" y="262"/>
                </a:cxn>
                <a:cxn ang="0">
                  <a:pos x="328" y="318"/>
                </a:cxn>
                <a:cxn ang="0">
                  <a:pos x="389" y="367"/>
                </a:cxn>
                <a:cxn ang="0">
                  <a:pos x="441" y="407"/>
                </a:cxn>
                <a:cxn ang="0">
                  <a:pos x="493" y="435"/>
                </a:cxn>
                <a:cxn ang="0">
                  <a:pos x="544" y="459"/>
                </a:cxn>
                <a:cxn ang="0">
                  <a:pos x="588" y="479"/>
                </a:cxn>
                <a:cxn ang="0">
                  <a:pos x="640" y="496"/>
                </a:cxn>
                <a:cxn ang="0">
                  <a:pos x="735" y="520"/>
                </a:cxn>
                <a:cxn ang="0">
                  <a:pos x="830" y="536"/>
                </a:cxn>
                <a:cxn ang="0">
                  <a:pos x="933" y="544"/>
                </a:cxn>
                <a:cxn ang="0">
                  <a:pos x="1037" y="544"/>
                </a:cxn>
                <a:cxn ang="0">
                  <a:pos x="1132" y="536"/>
                </a:cxn>
                <a:cxn ang="0">
                  <a:pos x="1236" y="520"/>
                </a:cxn>
                <a:cxn ang="0">
                  <a:pos x="1331" y="500"/>
                </a:cxn>
                <a:cxn ang="0">
                  <a:pos x="1426" y="479"/>
                </a:cxn>
                <a:cxn ang="0">
                  <a:pos x="1470" y="463"/>
                </a:cxn>
                <a:cxn ang="0">
                  <a:pos x="1513" y="443"/>
                </a:cxn>
                <a:cxn ang="0">
                  <a:pos x="1556" y="419"/>
                </a:cxn>
                <a:cxn ang="0">
                  <a:pos x="1608" y="391"/>
                </a:cxn>
                <a:cxn ang="0">
                  <a:pos x="1660" y="351"/>
                </a:cxn>
                <a:cxn ang="0">
                  <a:pos x="1712" y="302"/>
                </a:cxn>
                <a:cxn ang="0">
                  <a:pos x="1764" y="250"/>
                </a:cxn>
                <a:cxn ang="0">
                  <a:pos x="1824" y="193"/>
                </a:cxn>
                <a:cxn ang="0">
                  <a:pos x="1876" y="137"/>
                </a:cxn>
                <a:cxn ang="0">
                  <a:pos x="1919" y="85"/>
                </a:cxn>
                <a:cxn ang="0">
                  <a:pos x="1962" y="36"/>
                </a:cxn>
                <a:cxn ang="0">
                  <a:pos x="1997" y="0"/>
                </a:cxn>
              </a:cxnLst>
              <a:rect l="0" t="0" r="r" b="b"/>
              <a:pathLst>
                <a:path w="1998" h="545">
                  <a:moveTo>
                    <a:pt x="0" y="16"/>
                  </a:moveTo>
                  <a:lnTo>
                    <a:pt x="17" y="32"/>
                  </a:lnTo>
                  <a:lnTo>
                    <a:pt x="34" y="48"/>
                  </a:lnTo>
                  <a:lnTo>
                    <a:pt x="86" y="93"/>
                  </a:lnTo>
                  <a:lnTo>
                    <a:pt x="138" y="145"/>
                  </a:lnTo>
                  <a:lnTo>
                    <a:pt x="199" y="201"/>
                  </a:lnTo>
                  <a:lnTo>
                    <a:pt x="259" y="262"/>
                  </a:lnTo>
                  <a:lnTo>
                    <a:pt x="328" y="318"/>
                  </a:lnTo>
                  <a:lnTo>
                    <a:pt x="389" y="367"/>
                  </a:lnTo>
                  <a:lnTo>
                    <a:pt x="441" y="407"/>
                  </a:lnTo>
                  <a:lnTo>
                    <a:pt x="493" y="435"/>
                  </a:lnTo>
                  <a:lnTo>
                    <a:pt x="544" y="459"/>
                  </a:lnTo>
                  <a:lnTo>
                    <a:pt x="588" y="479"/>
                  </a:lnTo>
                  <a:lnTo>
                    <a:pt x="640" y="496"/>
                  </a:lnTo>
                  <a:lnTo>
                    <a:pt x="735" y="520"/>
                  </a:lnTo>
                  <a:lnTo>
                    <a:pt x="830" y="536"/>
                  </a:lnTo>
                  <a:lnTo>
                    <a:pt x="933" y="544"/>
                  </a:lnTo>
                  <a:lnTo>
                    <a:pt x="1037" y="544"/>
                  </a:lnTo>
                  <a:lnTo>
                    <a:pt x="1132" y="536"/>
                  </a:lnTo>
                  <a:lnTo>
                    <a:pt x="1236" y="520"/>
                  </a:lnTo>
                  <a:lnTo>
                    <a:pt x="1331" y="500"/>
                  </a:lnTo>
                  <a:lnTo>
                    <a:pt x="1426" y="479"/>
                  </a:lnTo>
                  <a:lnTo>
                    <a:pt x="1470" y="463"/>
                  </a:lnTo>
                  <a:lnTo>
                    <a:pt x="1513" y="443"/>
                  </a:lnTo>
                  <a:lnTo>
                    <a:pt x="1556" y="419"/>
                  </a:lnTo>
                  <a:lnTo>
                    <a:pt x="1608" y="391"/>
                  </a:lnTo>
                  <a:lnTo>
                    <a:pt x="1660" y="351"/>
                  </a:lnTo>
                  <a:lnTo>
                    <a:pt x="1712" y="302"/>
                  </a:lnTo>
                  <a:lnTo>
                    <a:pt x="1764" y="250"/>
                  </a:lnTo>
                  <a:lnTo>
                    <a:pt x="1824" y="193"/>
                  </a:lnTo>
                  <a:lnTo>
                    <a:pt x="1876" y="137"/>
                  </a:lnTo>
                  <a:lnTo>
                    <a:pt x="1919" y="85"/>
                  </a:lnTo>
                  <a:lnTo>
                    <a:pt x="1962" y="36"/>
                  </a:lnTo>
                  <a:lnTo>
                    <a:pt x="1997" y="0"/>
                  </a:lnTo>
                </a:path>
              </a:pathLst>
            </a:custGeom>
            <a:noFill/>
            <a:ln w="50800" cap="rnd" cmpd="sng">
              <a:solidFill>
                <a:srgbClr val="CC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98320" name="Freeform 16"/>
            <p:cNvSpPr>
              <a:spLocks/>
            </p:cNvSpPr>
            <p:nvPr/>
          </p:nvSpPr>
          <p:spPr bwMode="auto">
            <a:xfrm>
              <a:off x="3882" y="1573"/>
              <a:ext cx="1101" cy="1348"/>
            </a:xfrm>
            <a:custGeom>
              <a:avLst/>
              <a:gdLst/>
              <a:ahLst/>
              <a:cxnLst>
                <a:cxn ang="0">
                  <a:pos x="0" y="1347"/>
                </a:cxn>
                <a:cxn ang="0">
                  <a:pos x="40" y="1309"/>
                </a:cxn>
                <a:cxn ang="0">
                  <a:pos x="88" y="1256"/>
                </a:cxn>
                <a:cxn ang="0">
                  <a:pos x="143" y="1194"/>
                </a:cxn>
                <a:cxn ang="0">
                  <a:pos x="215" y="1127"/>
                </a:cxn>
                <a:cxn ang="0">
                  <a:pos x="351" y="989"/>
                </a:cxn>
                <a:cxn ang="0">
                  <a:pos x="414" y="917"/>
                </a:cxn>
                <a:cxn ang="0">
                  <a:pos x="478" y="855"/>
                </a:cxn>
                <a:cxn ang="0">
                  <a:pos x="590" y="740"/>
                </a:cxn>
                <a:cxn ang="0">
                  <a:pos x="701" y="626"/>
                </a:cxn>
                <a:cxn ang="0">
                  <a:pos x="797" y="516"/>
                </a:cxn>
                <a:cxn ang="0">
                  <a:pos x="885" y="406"/>
                </a:cxn>
                <a:cxn ang="0">
                  <a:pos x="957" y="296"/>
                </a:cxn>
                <a:cxn ang="0">
                  <a:pos x="1012" y="181"/>
                </a:cxn>
                <a:cxn ang="0">
                  <a:pos x="1036" y="129"/>
                </a:cxn>
                <a:cxn ang="0">
                  <a:pos x="1060" y="81"/>
                </a:cxn>
                <a:cxn ang="0">
                  <a:pos x="1084" y="38"/>
                </a:cxn>
                <a:cxn ang="0">
                  <a:pos x="1100" y="0"/>
                </a:cxn>
              </a:cxnLst>
              <a:rect l="0" t="0" r="r" b="b"/>
              <a:pathLst>
                <a:path w="1101" h="1348">
                  <a:moveTo>
                    <a:pt x="0" y="1347"/>
                  </a:moveTo>
                  <a:lnTo>
                    <a:pt x="40" y="1309"/>
                  </a:lnTo>
                  <a:lnTo>
                    <a:pt x="88" y="1256"/>
                  </a:lnTo>
                  <a:lnTo>
                    <a:pt x="143" y="1194"/>
                  </a:lnTo>
                  <a:lnTo>
                    <a:pt x="215" y="1127"/>
                  </a:lnTo>
                  <a:lnTo>
                    <a:pt x="351" y="989"/>
                  </a:lnTo>
                  <a:lnTo>
                    <a:pt x="414" y="917"/>
                  </a:lnTo>
                  <a:lnTo>
                    <a:pt x="478" y="855"/>
                  </a:lnTo>
                  <a:lnTo>
                    <a:pt x="590" y="740"/>
                  </a:lnTo>
                  <a:lnTo>
                    <a:pt x="701" y="626"/>
                  </a:lnTo>
                  <a:lnTo>
                    <a:pt x="797" y="516"/>
                  </a:lnTo>
                  <a:lnTo>
                    <a:pt x="885" y="406"/>
                  </a:lnTo>
                  <a:lnTo>
                    <a:pt x="957" y="296"/>
                  </a:lnTo>
                  <a:lnTo>
                    <a:pt x="1012" y="181"/>
                  </a:lnTo>
                  <a:lnTo>
                    <a:pt x="1036" y="129"/>
                  </a:lnTo>
                  <a:lnTo>
                    <a:pt x="1060" y="81"/>
                  </a:lnTo>
                  <a:lnTo>
                    <a:pt x="1084" y="38"/>
                  </a:lnTo>
                  <a:lnTo>
                    <a:pt x="1100" y="0"/>
                  </a:lnTo>
                </a:path>
              </a:pathLst>
            </a:custGeom>
            <a:noFill/>
            <a:ln w="50800" cap="rnd" cmpd="sng">
              <a:solidFill>
                <a:srgbClr val="99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98323" name="Rectangle 19"/>
            <p:cNvSpPr>
              <a:spLocks noChangeArrowheads="1"/>
            </p:cNvSpPr>
            <p:nvPr/>
          </p:nvSpPr>
          <p:spPr bwMode="auto">
            <a:xfrm>
              <a:off x="4883" y="1284"/>
              <a:ext cx="33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CM</a:t>
              </a:r>
            </a:p>
          </p:txBody>
        </p:sp>
        <p:sp>
          <p:nvSpPr>
            <p:cNvPr id="98324" name="Rectangle 20"/>
            <p:cNvSpPr>
              <a:spLocks noChangeArrowheads="1"/>
            </p:cNvSpPr>
            <p:nvPr/>
          </p:nvSpPr>
          <p:spPr bwMode="auto">
            <a:xfrm>
              <a:off x="5277" y="1611"/>
              <a:ext cx="41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CMe</a:t>
              </a:r>
            </a:p>
          </p:txBody>
        </p:sp>
      </p:grpSp>
      <p:grpSp>
        <p:nvGrpSpPr>
          <p:cNvPr id="98352" name="Group 48"/>
          <p:cNvGrpSpPr>
            <a:grpSpLocks/>
          </p:cNvGrpSpPr>
          <p:nvPr/>
        </p:nvGrpSpPr>
        <p:grpSpPr bwMode="auto">
          <a:xfrm>
            <a:off x="788988" y="2513013"/>
            <a:ext cx="4090987" cy="3074987"/>
            <a:chOff x="497" y="1583"/>
            <a:chExt cx="2577" cy="1937"/>
          </a:xfrm>
        </p:grpSpPr>
        <p:sp>
          <p:nvSpPr>
            <p:cNvPr id="98325" name="Line 21"/>
            <p:cNvSpPr>
              <a:spLocks noChangeShapeType="1"/>
            </p:cNvSpPr>
            <p:nvPr/>
          </p:nvSpPr>
          <p:spPr bwMode="auto">
            <a:xfrm>
              <a:off x="497" y="1583"/>
              <a:ext cx="2223" cy="1071"/>
            </a:xfrm>
            <a:prstGeom prst="line">
              <a:avLst/>
            </a:prstGeom>
            <a:noFill/>
            <a:ln w="50800">
              <a:solidFill>
                <a:srgbClr val="000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8326" name="Line 22"/>
            <p:cNvSpPr>
              <a:spLocks noChangeShapeType="1"/>
            </p:cNvSpPr>
            <p:nvPr/>
          </p:nvSpPr>
          <p:spPr bwMode="auto">
            <a:xfrm>
              <a:off x="497" y="1583"/>
              <a:ext cx="1791" cy="1695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8327" name="Rectangle 23"/>
            <p:cNvSpPr>
              <a:spLocks noChangeArrowheads="1"/>
            </p:cNvSpPr>
            <p:nvPr/>
          </p:nvSpPr>
          <p:spPr bwMode="auto">
            <a:xfrm>
              <a:off x="2723" y="2628"/>
              <a:ext cx="351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D</a:t>
              </a:r>
              <a:r>
                <a:rPr lang="en-US" b="1" baseline="-25000"/>
                <a:t>CP</a:t>
              </a:r>
            </a:p>
          </p:txBody>
        </p:sp>
        <p:sp>
          <p:nvSpPr>
            <p:cNvPr id="98328" name="Rectangle 24"/>
            <p:cNvSpPr>
              <a:spLocks noChangeArrowheads="1"/>
            </p:cNvSpPr>
            <p:nvPr/>
          </p:nvSpPr>
          <p:spPr bwMode="auto">
            <a:xfrm>
              <a:off x="2301" y="3291"/>
              <a:ext cx="407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IM</a:t>
              </a:r>
              <a:r>
                <a:rPr lang="en-US" b="1" baseline="-25000"/>
                <a:t>CP</a:t>
              </a:r>
            </a:p>
          </p:txBody>
        </p:sp>
      </p:grpSp>
      <p:grpSp>
        <p:nvGrpSpPr>
          <p:cNvPr id="98355" name="Group 51"/>
          <p:cNvGrpSpPr>
            <a:grpSpLocks/>
          </p:cNvGrpSpPr>
          <p:nvPr/>
        </p:nvGrpSpPr>
        <p:grpSpPr bwMode="auto">
          <a:xfrm>
            <a:off x="5026025" y="3198813"/>
            <a:ext cx="3587750" cy="2541587"/>
            <a:chOff x="3166" y="2015"/>
            <a:chExt cx="2260" cy="1601"/>
          </a:xfrm>
        </p:grpSpPr>
        <p:sp>
          <p:nvSpPr>
            <p:cNvPr id="98329" name="Line 25"/>
            <p:cNvSpPr>
              <a:spLocks noChangeShapeType="1"/>
            </p:cNvSpPr>
            <p:nvPr/>
          </p:nvSpPr>
          <p:spPr bwMode="auto">
            <a:xfrm>
              <a:off x="3166" y="2015"/>
              <a:ext cx="1906" cy="916"/>
            </a:xfrm>
            <a:prstGeom prst="line">
              <a:avLst/>
            </a:prstGeom>
            <a:noFill/>
            <a:ln w="50800">
              <a:solidFill>
                <a:srgbClr val="000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8330" name="Line 26"/>
            <p:cNvSpPr>
              <a:spLocks noChangeShapeType="1"/>
            </p:cNvSpPr>
            <p:nvPr/>
          </p:nvSpPr>
          <p:spPr bwMode="auto">
            <a:xfrm>
              <a:off x="3166" y="2015"/>
              <a:ext cx="1522" cy="1440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8331" name="Rectangle 27"/>
            <p:cNvSpPr>
              <a:spLocks noChangeArrowheads="1"/>
            </p:cNvSpPr>
            <p:nvPr/>
          </p:nvSpPr>
          <p:spPr bwMode="auto">
            <a:xfrm>
              <a:off x="5085" y="2907"/>
              <a:ext cx="341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D</a:t>
              </a:r>
              <a:r>
                <a:rPr lang="en-US" b="1" baseline="-25000"/>
                <a:t>LP</a:t>
              </a:r>
            </a:p>
          </p:txBody>
        </p:sp>
        <p:sp>
          <p:nvSpPr>
            <p:cNvPr id="98332" name="Rectangle 28"/>
            <p:cNvSpPr>
              <a:spLocks noChangeArrowheads="1"/>
            </p:cNvSpPr>
            <p:nvPr/>
          </p:nvSpPr>
          <p:spPr bwMode="auto">
            <a:xfrm>
              <a:off x="4701" y="3387"/>
              <a:ext cx="397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IM</a:t>
              </a:r>
              <a:r>
                <a:rPr lang="en-US" b="1" baseline="-25000"/>
                <a:t>LP</a:t>
              </a:r>
            </a:p>
          </p:txBody>
        </p:sp>
      </p:grpSp>
      <p:grpSp>
        <p:nvGrpSpPr>
          <p:cNvPr id="98354" name="Group 50"/>
          <p:cNvGrpSpPr>
            <a:grpSpLocks/>
          </p:cNvGrpSpPr>
          <p:nvPr/>
        </p:nvGrpSpPr>
        <p:grpSpPr bwMode="auto">
          <a:xfrm>
            <a:off x="300038" y="3014663"/>
            <a:ext cx="2322512" cy="3259137"/>
            <a:chOff x="189" y="1899"/>
            <a:chExt cx="1463" cy="2053"/>
          </a:xfrm>
        </p:grpSpPr>
        <p:sp>
          <p:nvSpPr>
            <p:cNvPr id="98333" name="Line 29"/>
            <p:cNvSpPr>
              <a:spLocks noChangeShapeType="1"/>
            </p:cNvSpPr>
            <p:nvPr/>
          </p:nvSpPr>
          <p:spPr bwMode="auto">
            <a:xfrm flipV="1">
              <a:off x="1499" y="2135"/>
              <a:ext cx="0" cy="155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8334" name="Oval 30"/>
            <p:cNvSpPr>
              <a:spLocks noChangeArrowheads="1"/>
            </p:cNvSpPr>
            <p:nvPr/>
          </p:nvSpPr>
          <p:spPr bwMode="auto">
            <a:xfrm>
              <a:off x="1440" y="1998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8335" name="Oval 31"/>
            <p:cNvSpPr>
              <a:spLocks noChangeArrowheads="1"/>
            </p:cNvSpPr>
            <p:nvPr/>
          </p:nvSpPr>
          <p:spPr bwMode="auto">
            <a:xfrm>
              <a:off x="1451" y="2511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8336" name="Rectangle 32"/>
            <p:cNvSpPr>
              <a:spLocks noChangeArrowheads="1"/>
            </p:cNvSpPr>
            <p:nvPr/>
          </p:nvSpPr>
          <p:spPr bwMode="auto">
            <a:xfrm>
              <a:off x="1293" y="3723"/>
              <a:ext cx="359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Q</a:t>
              </a:r>
              <a:r>
                <a:rPr lang="en-US" b="1" baseline="-25000"/>
                <a:t>CP</a:t>
              </a:r>
            </a:p>
          </p:txBody>
        </p:sp>
        <p:sp>
          <p:nvSpPr>
            <p:cNvPr id="98337" name="Line 33"/>
            <p:cNvSpPr>
              <a:spLocks noChangeShapeType="1"/>
            </p:cNvSpPr>
            <p:nvPr/>
          </p:nvSpPr>
          <p:spPr bwMode="auto">
            <a:xfrm flipH="1">
              <a:off x="473" y="2046"/>
              <a:ext cx="97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8338" name="Rectangle 34"/>
            <p:cNvSpPr>
              <a:spLocks noChangeArrowheads="1"/>
            </p:cNvSpPr>
            <p:nvPr/>
          </p:nvSpPr>
          <p:spPr bwMode="auto">
            <a:xfrm>
              <a:off x="189" y="1899"/>
              <a:ext cx="34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P</a:t>
              </a:r>
              <a:r>
                <a:rPr lang="en-US" b="1" baseline="-25000"/>
                <a:t>CP</a:t>
              </a:r>
            </a:p>
          </p:txBody>
        </p:sp>
        <p:sp>
          <p:nvSpPr>
            <p:cNvPr id="98339" name="Line 35"/>
            <p:cNvSpPr>
              <a:spLocks noChangeShapeType="1"/>
            </p:cNvSpPr>
            <p:nvPr/>
          </p:nvSpPr>
          <p:spPr bwMode="auto">
            <a:xfrm flipH="1">
              <a:off x="473" y="2430"/>
              <a:ext cx="97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grpSp>
        <p:nvGrpSpPr>
          <p:cNvPr id="98357" name="Group 53"/>
          <p:cNvGrpSpPr>
            <a:grpSpLocks/>
          </p:cNvGrpSpPr>
          <p:nvPr/>
        </p:nvGrpSpPr>
        <p:grpSpPr bwMode="auto">
          <a:xfrm>
            <a:off x="4491038" y="3624263"/>
            <a:ext cx="2078037" cy="2649537"/>
            <a:chOff x="2829" y="2283"/>
            <a:chExt cx="1309" cy="1669"/>
          </a:xfrm>
        </p:grpSpPr>
        <p:sp>
          <p:nvSpPr>
            <p:cNvPr id="98340" name="Line 36"/>
            <p:cNvSpPr>
              <a:spLocks noChangeShapeType="1"/>
            </p:cNvSpPr>
            <p:nvPr/>
          </p:nvSpPr>
          <p:spPr bwMode="auto">
            <a:xfrm flipV="1">
              <a:off x="3984" y="2375"/>
              <a:ext cx="0" cy="131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8341" name="Rectangle 37"/>
            <p:cNvSpPr>
              <a:spLocks noChangeArrowheads="1"/>
            </p:cNvSpPr>
            <p:nvPr/>
          </p:nvSpPr>
          <p:spPr bwMode="auto">
            <a:xfrm>
              <a:off x="3789" y="3723"/>
              <a:ext cx="349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Q</a:t>
              </a:r>
              <a:r>
                <a:rPr lang="en-US" b="1" baseline="-25000"/>
                <a:t>LP</a:t>
              </a:r>
            </a:p>
          </p:txBody>
        </p:sp>
        <p:sp>
          <p:nvSpPr>
            <p:cNvPr id="98342" name="Oval 38"/>
            <p:cNvSpPr>
              <a:spLocks noChangeArrowheads="1"/>
            </p:cNvSpPr>
            <p:nvPr/>
          </p:nvSpPr>
          <p:spPr bwMode="auto">
            <a:xfrm>
              <a:off x="3936" y="2751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8343" name="Oval 39"/>
            <p:cNvSpPr>
              <a:spLocks noChangeArrowheads="1"/>
            </p:cNvSpPr>
            <p:nvPr/>
          </p:nvSpPr>
          <p:spPr bwMode="auto">
            <a:xfrm>
              <a:off x="3936" y="2334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8344" name="Line 40"/>
            <p:cNvSpPr>
              <a:spLocks noChangeShapeType="1"/>
            </p:cNvSpPr>
            <p:nvPr/>
          </p:nvSpPr>
          <p:spPr bwMode="auto">
            <a:xfrm flipH="1">
              <a:off x="3161" y="2382"/>
              <a:ext cx="78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8345" name="Rectangle 41"/>
            <p:cNvSpPr>
              <a:spLocks noChangeArrowheads="1"/>
            </p:cNvSpPr>
            <p:nvPr/>
          </p:nvSpPr>
          <p:spPr bwMode="auto">
            <a:xfrm>
              <a:off x="2829" y="2283"/>
              <a:ext cx="33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P</a:t>
              </a:r>
              <a:r>
                <a:rPr lang="en-US" b="1" baseline="-25000"/>
                <a:t>LP</a:t>
              </a:r>
            </a:p>
          </p:txBody>
        </p:sp>
      </p:grpSp>
      <p:sp>
        <p:nvSpPr>
          <p:cNvPr id="98346" name="Rectangle 42"/>
          <p:cNvSpPr>
            <a:spLocks noChangeArrowheads="1"/>
          </p:cNvSpPr>
          <p:nvPr/>
        </p:nvSpPr>
        <p:spPr bwMode="auto">
          <a:xfrm>
            <a:off x="1295400" y="1577975"/>
            <a:ext cx="1452322" cy="36676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dirty="0" err="1" smtClean="0"/>
              <a:t>Corto</a:t>
            </a:r>
            <a:r>
              <a:rPr lang="en-US" b="1" dirty="0" smtClean="0"/>
              <a:t> </a:t>
            </a:r>
            <a:r>
              <a:rPr lang="en-US" b="1" dirty="0" err="1"/>
              <a:t>plazo</a:t>
            </a:r>
            <a:endParaRPr lang="en-US" b="1" dirty="0"/>
          </a:p>
        </p:txBody>
      </p:sp>
      <p:sp>
        <p:nvSpPr>
          <p:cNvPr id="98347" name="Rectangle 43"/>
          <p:cNvSpPr>
            <a:spLocks noChangeArrowheads="1"/>
          </p:cNvSpPr>
          <p:nvPr/>
        </p:nvSpPr>
        <p:spPr bwMode="auto">
          <a:xfrm>
            <a:off x="5691188" y="1466850"/>
            <a:ext cx="1477970" cy="36676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dirty="0" smtClean="0"/>
              <a:t>Largo </a:t>
            </a:r>
            <a:r>
              <a:rPr lang="en-US" b="1" dirty="0" err="1"/>
              <a:t>plazo</a:t>
            </a:r>
            <a:endParaRPr lang="en-US" b="1" dirty="0"/>
          </a:p>
        </p:txBody>
      </p:sp>
      <p:sp>
        <p:nvSpPr>
          <p:cNvPr id="50" name="49 Rectángulo"/>
          <p:cNvSpPr/>
          <p:nvPr/>
        </p:nvSpPr>
        <p:spPr>
          <a:xfrm>
            <a:off x="781049" y="362635"/>
            <a:ext cx="7705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600" dirty="0" smtClean="0"/>
              <a:t>1.3. El equilibrio a corto y largo plazo</a:t>
            </a:r>
            <a:endParaRPr lang="es-ES" sz="3600" dirty="0"/>
          </a:p>
        </p:txBody>
      </p:sp>
      <p:pic>
        <p:nvPicPr>
          <p:cNvPr id="51" name="corto plazo">
            <a:hlinkClick r:id="" action="ppaction://media"/>
          </p:cNvPr>
          <p:cNvPicPr>
            <a:picLocks noRot="1" noChangeAspect="1"/>
          </p:cNvPicPr>
          <p:nvPr>
            <a:wavAudioFile r:embed="rId1" name="corto plazo"/>
          </p:nvPr>
        </p:nvPicPr>
        <p:blipFill>
          <a:blip r:embed="rId5"/>
          <a:stretch>
            <a:fillRect/>
          </a:stretch>
        </p:blipFill>
        <p:spPr>
          <a:xfrm>
            <a:off x="123670" y="959371"/>
            <a:ext cx="853190" cy="853190"/>
          </a:xfrm>
          <a:prstGeom prst="rect">
            <a:avLst/>
          </a:prstGeom>
        </p:spPr>
      </p:pic>
      <p:pic>
        <p:nvPicPr>
          <p:cNvPr id="52" name="largo plazo">
            <a:hlinkClick r:id="" action="ppaction://media"/>
          </p:cNvPr>
          <p:cNvPicPr>
            <a:picLocks noRot="1" noChangeAspect="1"/>
          </p:cNvPicPr>
          <p:nvPr>
            <a:wavAudioFile r:embed="rId2" name="largo plazo"/>
          </p:nvPr>
        </p:nvPicPr>
        <p:blipFill>
          <a:blip r:embed="rId5"/>
          <a:stretch>
            <a:fillRect/>
          </a:stretch>
        </p:blipFill>
        <p:spPr>
          <a:xfrm>
            <a:off x="4721902" y="955624"/>
            <a:ext cx="781986" cy="781986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8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8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8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8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98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98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319238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  <p:audio>
              <p:cMediaNode>
                <p:cTn id="38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"/>
                </p:tgtEl>
              </p:cMediaNode>
            </p:audi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170258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2"/>
                  </p:tgtEl>
                </p:cond>
              </p:nextCondLst>
            </p:seq>
            <p:audio>
              <p:cMediaNode>
                <p:cTn id="44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2871</TotalTime>
  <Words>2837</Words>
  <Application>Microsoft PowerPoint</Application>
  <PresentationFormat>Presentación en pantalla (4:3)</PresentationFormat>
  <Paragraphs>400</Paragraphs>
  <Slides>37</Slides>
  <Notes>37</Notes>
  <HiddenSlides>0</HiddenSlides>
  <MMClips>17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37</vt:i4>
      </vt:variant>
    </vt:vector>
  </HeadingPairs>
  <TitlesOfParts>
    <vt:vector size="39" baseType="lpstr">
      <vt:lpstr>Diseño predeterminado</vt:lpstr>
      <vt:lpstr>Ecuación</vt:lpstr>
      <vt:lpstr>Capítulo 7  La competencia monopolística y el oligopolio</vt:lpstr>
      <vt:lpstr>Objetivos del capítulo</vt:lpstr>
      <vt:lpstr>Diapositiva 3</vt:lpstr>
      <vt:lpstr>Orientación bibliográfica</vt:lpstr>
      <vt:lpstr> Recordamos:  Tabla 1  Características de los tipos de mercados</vt:lpstr>
      <vt:lpstr>1. La competencia monopolística</vt:lpstr>
      <vt:lpstr>1.1. Características de la competencia monopolística</vt:lpstr>
      <vt:lpstr>1.2. La demanda en competencia monopolística</vt:lpstr>
      <vt:lpstr>Figura 1. El equilibrio en competencia monopolística.</vt:lpstr>
      <vt:lpstr>1.3. El equilibrio a corto y largo plazo</vt:lpstr>
      <vt:lpstr>1.3. El equilibrio a corto y largo plazo</vt:lpstr>
      <vt:lpstr>1.4. La competencia monopolística y la eficiencia económica</vt:lpstr>
      <vt:lpstr>1.4. La competencia monopolística y la eficiencia económica</vt:lpstr>
      <vt:lpstr>1.4. La competencia monopolística y la eficiencia económica</vt:lpstr>
      <vt:lpstr>Diapositiva 15</vt:lpstr>
      <vt:lpstr>2. El oligopolio</vt:lpstr>
      <vt:lpstr>2.1. Características del oligopolio</vt:lpstr>
      <vt:lpstr>2.1. Características del oligopolio</vt:lpstr>
      <vt:lpstr>2.2. El equilibrio en un mercado oligopolístico</vt:lpstr>
      <vt:lpstr>2.2. El equilibrio en un mercado oligopolístico </vt:lpstr>
      <vt:lpstr>2.2. El equilibrio en un mercado oligopolístico </vt:lpstr>
      <vt:lpstr>Elección de la estrategia en el oligopolio</vt:lpstr>
      <vt:lpstr>2.3. Competencia en cantidades: el modelo de Cournot (1838) </vt:lpstr>
      <vt:lpstr>2.3. Competencia en cantidades: el modelo de Cournot </vt:lpstr>
      <vt:lpstr>Diapositiva 25</vt:lpstr>
      <vt:lpstr>Figura 3. El modelo de Cournot: la decisión de producción de la empresa. </vt:lpstr>
      <vt:lpstr>2.3. Competencia en cantidades: el modelo de Cournot </vt:lpstr>
      <vt:lpstr>Figura 4. Las curvas de reacción y el equilibrio de Cournot.</vt:lpstr>
      <vt:lpstr>Elección de la estrategia en el oligopolio</vt:lpstr>
      <vt:lpstr>2.4. El precio como variable de decisión: el modelo de empresa dominante </vt:lpstr>
      <vt:lpstr>2.4. El precio como variable de decisión: el modelo de empresa dominante</vt:lpstr>
      <vt:lpstr>Figura 5. La fijación del precio en una empresa dominante.</vt:lpstr>
      <vt:lpstr>2.5. Soluciones de colusión: el cártel</vt:lpstr>
      <vt:lpstr>2.5. Soluciones de colusión: el cártel</vt:lpstr>
      <vt:lpstr>Diapositiva 35</vt:lpstr>
      <vt:lpstr>Resumen</vt:lpstr>
      <vt:lpstr>Resumen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</dc:title>
  <dc:creator>Jeff Caldwell</dc:creator>
  <cp:lastModifiedBy>Maria</cp:lastModifiedBy>
  <cp:revision>376</cp:revision>
  <dcterms:created xsi:type="dcterms:W3CDTF">1997-07-14T00:22:12Z</dcterms:created>
  <dcterms:modified xsi:type="dcterms:W3CDTF">2020-04-20T10:59:08Z</dcterms:modified>
</cp:coreProperties>
</file>

<file path=docProps/thumbnail.jpeg>
</file>